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58" r:id="rId5"/>
  </p:sldMasterIdLst>
  <p:notesMasterIdLst>
    <p:notesMasterId r:id="rId50"/>
  </p:notesMasterIdLst>
  <p:sldIdLst>
    <p:sldId id="256" r:id="rId6"/>
    <p:sldId id="257" r:id="rId7"/>
    <p:sldId id="258" r:id="rId8"/>
    <p:sldId id="259" r:id="rId9"/>
    <p:sldId id="260" r:id="rId10"/>
    <p:sldId id="261" r:id="rId11"/>
    <p:sldId id="284" r:id="rId12"/>
    <p:sldId id="262" r:id="rId13"/>
    <p:sldId id="293" r:id="rId14"/>
    <p:sldId id="430" r:id="rId15"/>
    <p:sldId id="431" r:id="rId16"/>
    <p:sldId id="285" r:id="rId17"/>
    <p:sldId id="263" r:id="rId18"/>
    <p:sldId id="264" r:id="rId19"/>
    <p:sldId id="429" r:id="rId20"/>
    <p:sldId id="265" r:id="rId21"/>
    <p:sldId id="428" r:id="rId22"/>
    <p:sldId id="286" r:id="rId23"/>
    <p:sldId id="292" r:id="rId24"/>
    <p:sldId id="266" r:id="rId25"/>
    <p:sldId id="267" r:id="rId26"/>
    <p:sldId id="268" r:id="rId27"/>
    <p:sldId id="269" r:id="rId28"/>
    <p:sldId id="427" r:id="rId29"/>
    <p:sldId id="271" r:id="rId30"/>
    <p:sldId id="272" r:id="rId31"/>
    <p:sldId id="273" r:id="rId32"/>
    <p:sldId id="287" r:id="rId33"/>
    <p:sldId id="274" r:id="rId34"/>
    <p:sldId id="275" r:id="rId35"/>
    <p:sldId id="276" r:id="rId36"/>
    <p:sldId id="277" r:id="rId37"/>
    <p:sldId id="278" r:id="rId38"/>
    <p:sldId id="279" r:id="rId39"/>
    <p:sldId id="280" r:id="rId40"/>
    <p:sldId id="281" r:id="rId41"/>
    <p:sldId id="432" r:id="rId42"/>
    <p:sldId id="282" r:id="rId43"/>
    <p:sldId id="283" r:id="rId44"/>
    <p:sldId id="288" r:id="rId45"/>
    <p:sldId id="433" r:id="rId46"/>
    <p:sldId id="434" r:id="rId47"/>
    <p:sldId id="290" r:id="rId48"/>
    <p:sldId id="291"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Lato" panose="020B0604020202020204" charset="0"/>
      <p:regular r:id="rId55"/>
      <p:bold r:id="rId56"/>
      <p:italic r:id="rId57"/>
      <p:boldItalic r:id="rId58"/>
    </p:embeddedFont>
    <p:embeddedFont>
      <p:font typeface="Trebuchet MS" panose="020B0603020202020204" pitchFamily="3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gmkKxjlvp6dK5rzNSg/FsgDRL6l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ormy Brewst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284ECA-6BDB-4C07-A3E2-569F7A847C2B}">
  <a:tblStyle styleId="{98284ECA-6BDB-4C07-A3E2-569F7A847C2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6E6"/>
          </a:solidFill>
        </a:fill>
      </a:tcStyle>
    </a:wholeTbl>
    <a:band1H>
      <a:tcTxStyle/>
      <a:tcStyle>
        <a:tcBdr/>
        <a:fill>
          <a:solidFill>
            <a:srgbClr val="CACACA"/>
          </a:solidFill>
        </a:fill>
      </a:tcStyle>
    </a:band1H>
    <a:band2H>
      <a:tcTxStyle/>
      <a:tcStyle>
        <a:tcBdr/>
      </a:tcStyle>
    </a:band2H>
    <a:band1V>
      <a:tcTxStyle/>
      <a:tcStyle>
        <a:tcBdr/>
        <a:fill>
          <a:solidFill>
            <a:srgbClr val="CACACA"/>
          </a:solidFill>
        </a:fill>
      </a:tcStyle>
    </a:band1V>
    <a:band2V>
      <a:tcTxStyle/>
      <a:tcStyle>
        <a:tcBdr/>
      </a:tcStyle>
    </a:band2V>
    <a:lastCol>
      <a:tcTxStyle b="on" i="off">
        <a:font>
          <a:latin typeface="Calibri"/>
          <a:ea typeface="Calibri"/>
          <a:cs typeface="Calibri"/>
        </a:font>
        <a:schemeClr val="lt1"/>
      </a:tcTxStyle>
      <a:tcStyle>
        <a:tcBdr/>
        <a:fill>
          <a:solidFill>
            <a:schemeClr val="dk1"/>
          </a:solidFill>
        </a:fill>
      </a:tcStyle>
    </a:lastCol>
    <a:firstCol>
      <a:tcTxStyle b="on" i="off">
        <a:font>
          <a:latin typeface="Calibri"/>
          <a:ea typeface="Calibri"/>
          <a:cs typeface="Calibri"/>
        </a:font>
        <a:schemeClr val="lt1"/>
      </a:tcTxStyle>
      <a:tcStyle>
        <a:tcBdr/>
        <a:fill>
          <a:solidFill>
            <a:schemeClr val="dk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dk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dk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7" autoAdjust="0"/>
    <p:restoredTop sz="77414" autoAdjust="0"/>
  </p:normalViewPr>
  <p:slideViewPr>
    <p:cSldViewPr snapToGrid="0">
      <p:cViewPr varScale="1">
        <p:scale>
          <a:sx n="84" d="100"/>
          <a:sy n="84" d="100"/>
        </p:scale>
        <p:origin x="1380" y="132"/>
      </p:cViewPr>
      <p:guideLst/>
    </p:cSldViewPr>
  </p:slideViewPr>
  <p:outlineViewPr>
    <p:cViewPr>
      <p:scale>
        <a:sx n="33" d="100"/>
        <a:sy n="33" d="100"/>
      </p:scale>
      <p:origin x="0" y="-464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020"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66" Type="http://customschemas.google.com/relationships/presentationmetadata" Target="meta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TSP2 Emulsion Task Force – Emulsified Asphalt Chip Seal, Construction Guide Specification presentation</a:t>
            </a:r>
          </a:p>
          <a:p>
            <a:pPr marL="0" lvl="0" indent="0" algn="l" rtl="0">
              <a:spcBef>
                <a:spcPts val="0"/>
              </a:spcBef>
              <a:spcAft>
                <a:spcPts val="0"/>
              </a:spcAft>
              <a:buNone/>
            </a:pPr>
            <a:r>
              <a:rPr lang="en-US" dirty="0"/>
              <a:t>Introduce yourself</a:t>
            </a:r>
          </a:p>
          <a:p>
            <a:pPr rtl="0"/>
            <a:r>
              <a:rPr lang="en-US" sz="1200" b="0" i="0" u="none" strike="noStrike" cap="none" dirty="0">
                <a:solidFill>
                  <a:schemeClr val="dk1"/>
                </a:solidFill>
                <a:effectLst/>
                <a:latin typeface="Calibri"/>
                <a:ea typeface="Calibri"/>
                <a:cs typeface="Calibri"/>
                <a:sym typeface="Calibri"/>
              </a:rPr>
              <a:t>I am here today to talk to you about some work the TSP2 Emulsion Task Force has been involved in on Construction Guides Specifications for some pavement preservation applications.  Specifically, here, I am going </a:t>
            </a:r>
            <a:r>
              <a:rPr lang="en-US" sz="1200" b="0" i="0" u="none" strike="noStrike" cap="none">
                <a:solidFill>
                  <a:schemeClr val="dk1"/>
                </a:solidFill>
                <a:effectLst/>
                <a:latin typeface="Calibri"/>
                <a:ea typeface="Calibri"/>
                <a:cs typeface="Calibri"/>
                <a:sym typeface="Calibri"/>
              </a:rPr>
              <a:t>to be discussing </a:t>
            </a:r>
            <a:r>
              <a:rPr lang="en-US" sz="1200" b="0" i="0" u="none" strike="noStrike" cap="none" dirty="0">
                <a:solidFill>
                  <a:schemeClr val="dk1"/>
                </a:solidFill>
                <a:effectLst/>
                <a:latin typeface="Calibri"/>
                <a:ea typeface="Calibri"/>
                <a:cs typeface="Calibri"/>
                <a:sym typeface="Calibri"/>
              </a:rPr>
              <a:t>the Construction Guide for Emulsified Asphalt Chip seal.</a:t>
            </a:r>
            <a:endParaRPr lang="en-US" b="0" dirty="0">
              <a:effectLst/>
            </a:endParaRPr>
          </a:p>
          <a:p>
            <a:br>
              <a:rPr lang="en-US" dirty="0"/>
            </a:br>
            <a:endParaRPr dirty="0"/>
          </a:p>
        </p:txBody>
      </p:sp>
      <p:sp>
        <p:nvSpPr>
          <p:cNvPr id="123" name="Google Shape;1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Digging into AASHTO PP-82-16, this method assumes the completed chip seal will consist of one layer of emulsified asphalt(eventually the residual asphalt) and one layer of aggregate. </a:t>
            </a:r>
          </a:p>
          <a:p>
            <a:pPr rtl="0"/>
            <a:r>
              <a:rPr lang="en-US" sz="1200" b="0" i="0" u="none" strike="noStrike" cap="none" dirty="0">
                <a:solidFill>
                  <a:schemeClr val="dk1"/>
                </a:solidFill>
                <a:effectLst/>
                <a:latin typeface="Calibri"/>
                <a:ea typeface="Calibri"/>
                <a:cs typeface="Calibri"/>
                <a:sym typeface="Calibri"/>
              </a:rPr>
              <a:t> The layer thickness is one layer thick.  </a:t>
            </a:r>
          </a:p>
          <a:p>
            <a:pPr rtl="0"/>
            <a:r>
              <a:rPr lang="en-US" sz="1200" b="0" i="0" u="none" strike="noStrike" cap="none" dirty="0">
                <a:solidFill>
                  <a:schemeClr val="dk1"/>
                </a:solidFill>
                <a:effectLst/>
                <a:latin typeface="Calibri"/>
                <a:ea typeface="Calibri"/>
                <a:cs typeface="Calibri"/>
                <a:sym typeface="Calibri"/>
              </a:rPr>
              <a:t>The aggregate application rate is determined in the laboratory by spreading the aggregate chips to be used on the project on a board measuring 3 feet by 1.5 feet.</a:t>
            </a:r>
          </a:p>
          <a:p>
            <a:pPr rtl="0"/>
            <a:r>
              <a:rPr lang="en-US" sz="1200" b="0" i="0" u="none" strike="noStrike" cap="none" dirty="0">
                <a:solidFill>
                  <a:schemeClr val="dk1"/>
                </a:solidFill>
                <a:effectLst/>
                <a:latin typeface="Calibri"/>
                <a:ea typeface="Calibri"/>
                <a:cs typeface="Calibri"/>
                <a:sym typeface="Calibri"/>
              </a:rPr>
              <a:t>  The weight of the layer of aggregate one stone thing on the board is determined, multiplied by 2 and this becomes the design application rate of the aggregate. </a:t>
            </a:r>
          </a:p>
          <a:p>
            <a:pPr rtl="0"/>
            <a:r>
              <a:rPr lang="en-US" sz="1200" b="0" i="0" u="none" strike="noStrike" cap="none" dirty="0">
                <a:solidFill>
                  <a:schemeClr val="dk1"/>
                </a:solidFill>
                <a:effectLst/>
                <a:latin typeface="Calibri"/>
                <a:ea typeface="Calibri"/>
                <a:cs typeface="Calibri"/>
                <a:sym typeface="Calibri"/>
              </a:rPr>
              <a:t> Aggregate adjustments should be made to ensure that some emulsion can be seen through the chips.</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68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Emulsion application rate can be determined by the McLeod method or modified </a:t>
            </a:r>
            <a:r>
              <a:rPr lang="en-US" sz="1200" b="0" i="0" u="none" strike="noStrike" cap="none" dirty="0" err="1">
                <a:solidFill>
                  <a:schemeClr val="dk1"/>
                </a:solidFill>
                <a:effectLst/>
                <a:latin typeface="Calibri"/>
                <a:ea typeface="Calibri"/>
                <a:cs typeface="Calibri"/>
                <a:sym typeface="Calibri"/>
              </a:rPr>
              <a:t>Kearby</a:t>
            </a:r>
            <a:r>
              <a:rPr lang="en-US" sz="1200" b="0" i="0" u="none" strike="noStrike" cap="none" dirty="0">
                <a:solidFill>
                  <a:schemeClr val="dk1"/>
                </a:solidFill>
                <a:effectLst/>
                <a:latin typeface="Calibri"/>
                <a:ea typeface="Calibri"/>
                <a:cs typeface="Calibri"/>
                <a:sym typeface="Calibri"/>
              </a:rPr>
              <a:t> method.  PP82-16 is based on the </a:t>
            </a:r>
            <a:r>
              <a:rPr lang="en-US" sz="1200" b="0" i="0" u="none" strike="noStrike" cap="none" dirty="0" err="1">
                <a:solidFill>
                  <a:schemeClr val="dk1"/>
                </a:solidFill>
                <a:effectLst/>
                <a:latin typeface="Calibri"/>
                <a:ea typeface="Calibri"/>
                <a:cs typeface="Calibri"/>
                <a:sym typeface="Calibri"/>
              </a:rPr>
              <a:t>Kearby</a:t>
            </a:r>
            <a:r>
              <a:rPr lang="en-US" sz="1200" b="0" i="0" u="none" strike="noStrike" cap="none" dirty="0">
                <a:solidFill>
                  <a:schemeClr val="dk1"/>
                </a:solidFill>
                <a:effectLst/>
                <a:latin typeface="Calibri"/>
                <a:ea typeface="Calibri"/>
                <a:cs typeface="Calibri"/>
                <a:sym typeface="Calibri"/>
              </a:rPr>
              <a:t> Method.  </a:t>
            </a:r>
          </a:p>
          <a:p>
            <a:pPr rtl="0"/>
            <a:r>
              <a:rPr lang="en-US" sz="1200" b="0" i="0" u="none" strike="noStrike" cap="none" dirty="0">
                <a:solidFill>
                  <a:schemeClr val="dk1"/>
                </a:solidFill>
                <a:effectLst/>
                <a:latin typeface="Calibri"/>
                <a:ea typeface="Calibri"/>
                <a:cs typeface="Calibri"/>
                <a:sym typeface="Calibri"/>
              </a:rPr>
              <a:t>The equation shown will give the estimated emulsified asphalt design rate.  There are a lot of terms in this equation and it looks complicated.  It is not.  </a:t>
            </a:r>
          </a:p>
          <a:p>
            <a:pPr rtl="0"/>
            <a:r>
              <a:rPr lang="en-US" sz="1200" b="0" i="0" u="none" strike="noStrike" cap="none" dirty="0">
                <a:solidFill>
                  <a:schemeClr val="dk1"/>
                </a:solidFill>
                <a:effectLst/>
                <a:latin typeface="Calibri"/>
                <a:ea typeface="Calibri"/>
                <a:cs typeface="Calibri"/>
                <a:sym typeface="Calibri"/>
              </a:rPr>
              <a:t>The only laboratory measurements needed are Q, Q and G.  This design rate is the best estimate of how much emulsified asphalt should be applied prior to actually doing it.  </a:t>
            </a:r>
          </a:p>
          <a:p>
            <a:pPr rtl="0"/>
            <a:r>
              <a:rPr lang="en-US" sz="1200" b="0" i="0" u="none" strike="noStrike" cap="none" dirty="0">
                <a:solidFill>
                  <a:schemeClr val="dk1"/>
                </a:solidFill>
                <a:effectLst/>
                <a:latin typeface="Calibri"/>
                <a:ea typeface="Calibri"/>
                <a:cs typeface="Calibri"/>
                <a:sym typeface="Calibri"/>
              </a:rPr>
              <a:t>However, this may change during construction if the appearance of the application is not acceptable. </a:t>
            </a:r>
          </a:p>
          <a:p>
            <a:pPr rtl="0"/>
            <a:r>
              <a:rPr lang="en-US" sz="1200" b="0" i="0" u="none" strike="noStrike" cap="none" dirty="0">
                <a:solidFill>
                  <a:schemeClr val="dk1"/>
                </a:solidFill>
                <a:effectLst/>
                <a:latin typeface="Calibri"/>
                <a:ea typeface="Calibri"/>
                <a:cs typeface="Calibri"/>
                <a:sym typeface="Calibri"/>
              </a:rPr>
              <a:t>Regardless of both design estimations, care should be taken in the field to ensure that the chip seal has the salt and pepper appearance.  </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387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Another Critical Key, conduct a mix design!  In addition to what has already been mentioned in this section, I’ll give a few more reasons for design estimates:</a:t>
            </a:r>
            <a:endParaRPr lang="en-US" b="0" dirty="0">
              <a:effectLst/>
            </a:endParaRPr>
          </a:p>
          <a:p>
            <a:pPr rtl="0" fontAlgn="base"/>
            <a:r>
              <a:rPr lang="en-US" sz="1200" b="0" i="0" u="none" strike="noStrike" cap="none" dirty="0">
                <a:solidFill>
                  <a:schemeClr val="dk1"/>
                </a:solidFill>
                <a:effectLst/>
                <a:latin typeface="Calibri"/>
                <a:ea typeface="Calibri"/>
                <a:cs typeface="Calibri"/>
                <a:sym typeface="Calibri"/>
              </a:rPr>
              <a:t>When too much aggregate is used, the excess can break windshields and dislodge already embedded aggregates.</a:t>
            </a:r>
          </a:p>
          <a:p>
            <a:pPr rtl="0" fontAlgn="base"/>
            <a:r>
              <a:rPr lang="en-US" sz="1200" b="0" i="0" u="none" strike="noStrike" cap="none" dirty="0">
                <a:solidFill>
                  <a:schemeClr val="dk1"/>
                </a:solidFill>
                <a:effectLst/>
                <a:latin typeface="Calibri"/>
                <a:ea typeface="Calibri"/>
                <a:cs typeface="Calibri"/>
                <a:sym typeface="Calibri"/>
              </a:rPr>
              <a:t>If too little aggregate is used, emulsified asphalt sticks to rollers that dislodge aggregate and/or  flushing occurs.  </a:t>
            </a:r>
          </a:p>
          <a:p>
            <a:pPr rtl="0"/>
            <a:r>
              <a:rPr lang="en-US" sz="1200" b="0" i="0" u="none" strike="noStrike" cap="none" dirty="0">
                <a:solidFill>
                  <a:schemeClr val="dk1"/>
                </a:solidFill>
                <a:effectLst/>
                <a:latin typeface="Calibri"/>
                <a:ea typeface="Calibri"/>
                <a:cs typeface="Calibri"/>
                <a:sym typeface="Calibri"/>
              </a:rPr>
              <a:t>The correct quantity of aggregate and emulsified asphalt should be determined prior to construction using the design procedures described in this section.</a:t>
            </a:r>
            <a:endParaRPr lang="en-US" b="0" dirty="0">
              <a:effectLst/>
            </a:endParaRPr>
          </a:p>
          <a:p>
            <a:br>
              <a:rPr lang="en-US" dirty="0"/>
            </a:br>
            <a:endParaRPr dirty="0"/>
          </a:p>
        </p:txBody>
      </p:sp>
      <p:sp>
        <p:nvSpPr>
          <p:cNvPr id="375" name="Google Shape;37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Next we are going to discuss the equipment used in the chip seal process.  4 of the pieces of equipment described in this construction guide are </a:t>
            </a:r>
            <a:endParaRPr lang="en-US" b="0" dirty="0">
              <a:effectLst/>
            </a:endParaRPr>
          </a:p>
          <a:p>
            <a:pPr rtl="0" fontAlgn="base"/>
            <a:r>
              <a:rPr lang="en-US" sz="1200" b="0" i="0" u="none" strike="noStrike" cap="none" dirty="0">
                <a:solidFill>
                  <a:schemeClr val="dk1"/>
                </a:solidFill>
                <a:effectLst/>
                <a:latin typeface="Calibri"/>
                <a:ea typeface="Calibri"/>
                <a:cs typeface="Calibri"/>
                <a:sym typeface="Calibri"/>
              </a:rPr>
              <a:t>Asphalt distributor</a:t>
            </a:r>
          </a:p>
          <a:p>
            <a:pPr rtl="0" fontAlgn="base"/>
            <a:r>
              <a:rPr lang="en-US" sz="1200" b="0" i="0" u="none" strike="noStrike" cap="none" dirty="0">
                <a:solidFill>
                  <a:schemeClr val="dk1"/>
                </a:solidFill>
                <a:effectLst/>
                <a:latin typeface="Calibri"/>
                <a:ea typeface="Calibri"/>
                <a:cs typeface="Calibri"/>
                <a:sym typeface="Calibri"/>
              </a:rPr>
              <a:t>Aggregate spreader</a:t>
            </a:r>
          </a:p>
          <a:p>
            <a:pPr rtl="0" fontAlgn="base"/>
            <a:r>
              <a:rPr lang="en-US" sz="1200" b="0" i="0" u="none" strike="noStrike" cap="none" dirty="0">
                <a:solidFill>
                  <a:schemeClr val="dk1"/>
                </a:solidFill>
                <a:effectLst/>
                <a:latin typeface="Calibri"/>
                <a:ea typeface="Calibri"/>
                <a:cs typeface="Calibri"/>
                <a:sym typeface="Calibri"/>
              </a:rPr>
              <a:t>Rollers</a:t>
            </a:r>
          </a:p>
          <a:p>
            <a:pPr rtl="0" fontAlgn="base"/>
            <a:r>
              <a:rPr lang="en-US" sz="1200" b="0" i="0" u="none" strike="noStrike" cap="none" dirty="0">
                <a:solidFill>
                  <a:schemeClr val="dk1"/>
                </a:solidFill>
                <a:effectLst/>
                <a:latin typeface="Calibri"/>
                <a:ea typeface="Calibri"/>
                <a:cs typeface="Calibri"/>
                <a:sym typeface="Calibri"/>
              </a:rPr>
              <a:t>Brooms</a:t>
            </a:r>
          </a:p>
          <a:p>
            <a:pPr rtl="0" fontAlgn="base"/>
            <a:r>
              <a:rPr lang="en-US" sz="1200" b="0" i="0" u="none" strike="noStrike" cap="none" dirty="0">
                <a:solidFill>
                  <a:schemeClr val="dk1"/>
                </a:solidFill>
                <a:effectLst/>
                <a:latin typeface="Calibri"/>
                <a:ea typeface="Calibri"/>
                <a:cs typeface="Calibri"/>
                <a:sym typeface="Calibri"/>
              </a:rPr>
              <a:t>Haul trucks</a:t>
            </a:r>
          </a:p>
        </p:txBody>
      </p:sp>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The first piece of equipment we will be talking about is the asphalt distributor.  The asphalt distributor applies emulsified asphalt to the pavement surface as shown in the picture.  </a:t>
            </a:r>
          </a:p>
          <a:p>
            <a:pPr rtl="0"/>
            <a:r>
              <a:rPr lang="en-US" sz="1200" b="0" i="0" u="none" strike="noStrike" cap="none" dirty="0">
                <a:solidFill>
                  <a:schemeClr val="dk1"/>
                </a:solidFill>
                <a:effectLst/>
                <a:latin typeface="Calibri"/>
                <a:ea typeface="Calibri"/>
                <a:cs typeface="Calibri"/>
                <a:sym typeface="Calibri"/>
              </a:rPr>
              <a:t>The distributor must be calibrated, accurately control application rate, provide uniform coverage, hold temperature, have adjustable spray for double or triple overlap coverage and have the correct nozzles.  </a:t>
            </a:r>
          </a:p>
          <a:p>
            <a:pPr rtl="0"/>
            <a:r>
              <a:rPr lang="en-US" sz="1200" b="0" i="0" u="none" strike="noStrike" cap="none" dirty="0">
                <a:solidFill>
                  <a:schemeClr val="dk1"/>
                </a:solidFill>
                <a:effectLst/>
                <a:latin typeface="Calibri"/>
                <a:ea typeface="Calibri"/>
                <a:cs typeface="Calibri"/>
                <a:sym typeface="Calibri"/>
              </a:rPr>
              <a:t>The preferred method for coverage is triple overlap because it is generally more uniform. </a:t>
            </a:r>
          </a:p>
          <a:p>
            <a:pPr rtl="0"/>
            <a:r>
              <a:rPr lang="en-US" sz="1200" b="0" i="0" u="none" strike="noStrike" cap="none" dirty="0">
                <a:solidFill>
                  <a:schemeClr val="dk1"/>
                </a:solidFill>
                <a:effectLst/>
                <a:latin typeface="Calibri"/>
                <a:ea typeface="Calibri"/>
                <a:cs typeface="Calibri"/>
                <a:sym typeface="Calibri"/>
              </a:rPr>
              <a:t> Nozzles shall be positioned at 15-30 degrees.</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The spray bar height should be checked to ensure you are getting the desired double or triple overlap coverage.  </a:t>
            </a:r>
          </a:p>
          <a:p>
            <a:pPr rtl="0"/>
            <a:r>
              <a:rPr lang="en-US" sz="1200" b="0" i="0" u="none" strike="noStrike" cap="none" dirty="0">
                <a:solidFill>
                  <a:schemeClr val="dk1"/>
                </a:solidFill>
                <a:effectLst/>
                <a:latin typeface="Calibri"/>
                <a:ea typeface="Calibri"/>
                <a:cs typeface="Calibri"/>
                <a:sym typeface="Calibri"/>
              </a:rPr>
              <a:t>This will be approximately 12 inches. </a:t>
            </a:r>
          </a:p>
          <a:p>
            <a:pPr rtl="0"/>
            <a:r>
              <a:rPr lang="en-US" sz="1200" b="0" i="0" u="none" strike="noStrike" cap="none" dirty="0">
                <a:solidFill>
                  <a:schemeClr val="dk1"/>
                </a:solidFill>
                <a:effectLst/>
                <a:latin typeface="Calibri"/>
                <a:ea typeface="Calibri"/>
                <a:cs typeface="Calibri"/>
                <a:sym typeface="Calibri"/>
              </a:rPr>
              <a:t> A spray bar too high will create streaking with excess emulsion and a spray bar too high will create streaks with lack of emulsion.</a:t>
            </a:r>
            <a:endParaRPr lang="en-US" b="0" dirty="0">
              <a:effectLst/>
            </a:endParaRPr>
          </a:p>
          <a:p>
            <a:br>
              <a:rPr lang="en-US" dirty="0"/>
            </a:br>
            <a:endParaRPr lang="en-US" dirty="0"/>
          </a:p>
        </p:txBody>
      </p:sp>
      <p:sp>
        <p:nvSpPr>
          <p:cNvPr id="188" name="Google Shape;18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Here is an example of Calibration, prior to shooting emulsified asphalt, take a volume reading with the dip stick.</a:t>
            </a:r>
          </a:p>
          <a:p>
            <a:pPr rtl="0"/>
            <a:r>
              <a:rPr lang="en-US" sz="1200" b="0" i="0" u="none" strike="noStrike" cap="none" dirty="0">
                <a:solidFill>
                  <a:schemeClr val="dk1"/>
                </a:solidFill>
                <a:effectLst/>
                <a:latin typeface="Calibri"/>
                <a:ea typeface="Calibri"/>
                <a:cs typeface="Calibri"/>
                <a:sym typeface="Calibri"/>
              </a:rPr>
              <a:t>Record this volume as ‘beginning volume’.  </a:t>
            </a:r>
          </a:p>
          <a:p>
            <a:pPr rtl="0"/>
            <a:r>
              <a:rPr lang="en-US" sz="1200" b="0" i="0" u="none" strike="noStrike" cap="none" dirty="0">
                <a:solidFill>
                  <a:schemeClr val="dk1"/>
                </a:solidFill>
                <a:effectLst/>
                <a:latin typeface="Calibri"/>
                <a:ea typeface="Calibri"/>
                <a:cs typeface="Calibri"/>
                <a:sym typeface="Calibri"/>
              </a:rPr>
              <a:t>Set up the truck to shoot emulsified asphalt and shoot a minimum of 3000 feet by 12 feet of emulsified asphalt at the design rate using the gallon per minute pump flow volume and truck speed required by the manufacturer to attain this flow rate.</a:t>
            </a:r>
          </a:p>
          <a:p>
            <a:pPr rtl="0"/>
            <a:r>
              <a:rPr lang="en-US" sz="1200" b="0" i="0" u="none" strike="noStrike" cap="none" dirty="0">
                <a:solidFill>
                  <a:schemeClr val="dk1"/>
                </a:solidFill>
                <a:effectLst/>
                <a:latin typeface="Calibri"/>
                <a:ea typeface="Calibri"/>
                <a:cs typeface="Calibri"/>
                <a:sym typeface="Calibri"/>
              </a:rPr>
              <a:t>Take a second dip stick reading.  Record this reading as ‘ending volume’.</a:t>
            </a:r>
          </a:p>
          <a:p>
            <a:pPr rtl="0"/>
            <a:r>
              <a:rPr lang="en-US" sz="1200" b="0" i="0" u="none" strike="noStrike" cap="none" dirty="0">
                <a:solidFill>
                  <a:schemeClr val="dk1"/>
                </a:solidFill>
                <a:effectLst/>
                <a:latin typeface="Calibri"/>
                <a:ea typeface="Calibri"/>
                <a:cs typeface="Calibri"/>
                <a:sym typeface="Calibri"/>
              </a:rPr>
              <a:t>  Subtract ‘ending volume’ from ‘beginning volume’ and record this as ‘volume used’. </a:t>
            </a:r>
          </a:p>
          <a:p>
            <a:pPr rtl="0"/>
            <a:r>
              <a:rPr lang="en-US" sz="1200" b="0" i="0" u="none" strike="noStrike" cap="none" dirty="0">
                <a:solidFill>
                  <a:schemeClr val="dk1"/>
                </a:solidFill>
                <a:effectLst/>
                <a:latin typeface="Calibri"/>
                <a:ea typeface="Calibri"/>
                <a:cs typeface="Calibri"/>
                <a:sym typeface="Calibri"/>
              </a:rPr>
              <a:t>Determine the area of emulsified asphalt sprayed.  Divide ‘volume used’ by the area sprayed in square yards.  </a:t>
            </a:r>
          </a:p>
          <a:p>
            <a:pPr rtl="0"/>
            <a:r>
              <a:rPr lang="en-US" sz="1200" b="0" i="0" u="none" strike="noStrike" cap="none" dirty="0">
                <a:solidFill>
                  <a:schemeClr val="dk1"/>
                </a:solidFill>
                <a:effectLst/>
                <a:latin typeface="Calibri"/>
                <a:ea typeface="Calibri"/>
                <a:cs typeface="Calibri"/>
                <a:sym typeface="Calibri"/>
              </a:rPr>
              <a:t>This is the gallons per square yard applied to the pavement. </a:t>
            </a:r>
          </a:p>
          <a:p>
            <a:pPr rtl="0"/>
            <a:r>
              <a:rPr lang="en-US" sz="1200" b="0" i="0" u="none" strike="noStrike" cap="none" dirty="0">
                <a:solidFill>
                  <a:schemeClr val="dk1"/>
                </a:solidFill>
                <a:effectLst/>
                <a:latin typeface="Calibri"/>
                <a:ea typeface="Calibri"/>
                <a:cs typeface="Calibri"/>
                <a:sym typeface="Calibri"/>
              </a:rPr>
              <a:t>This value should then be compared to the asphalt distributor computer, if equipped, to evaluate the accuracy of the computer. </a:t>
            </a:r>
          </a:p>
          <a:p>
            <a:pPr rtl="0"/>
            <a:r>
              <a:rPr lang="en-US" sz="1200" b="0" i="0" u="none" strike="noStrike" cap="none" dirty="0">
                <a:solidFill>
                  <a:schemeClr val="dk1"/>
                </a:solidFill>
                <a:effectLst/>
                <a:latin typeface="Calibri"/>
                <a:ea typeface="Calibri"/>
                <a:cs typeface="Calibri"/>
                <a:sym typeface="Calibri"/>
              </a:rPr>
              <a:t>A correction factor may then be applied to the computer output, if needed, and used for the remainder of the day.</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1988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The aggregate spreader spreads aggregate onto the emulsified asphalt. </a:t>
            </a:r>
          </a:p>
          <a:p>
            <a:pPr rtl="0"/>
            <a:r>
              <a:rPr lang="en-US" sz="1200" b="0" i="0" u="none" strike="noStrike" cap="none" dirty="0">
                <a:solidFill>
                  <a:schemeClr val="dk1"/>
                </a:solidFill>
                <a:effectLst/>
                <a:latin typeface="Calibri"/>
                <a:ea typeface="Calibri"/>
                <a:cs typeface="Calibri"/>
                <a:sym typeface="Calibri"/>
              </a:rPr>
              <a:t> It must be calibrated,  deliver the desired application rate, adjust to varying width and distribute the aggregate uniformly in transverse and longitudinal directions.  </a:t>
            </a:r>
            <a:endParaRPr lang="en-US" b="0" dirty="0">
              <a:effectLst/>
            </a:endParaRPr>
          </a:p>
          <a:p>
            <a:br>
              <a:rPr lang="en-US" dirty="0"/>
            </a:br>
            <a:endParaRPr dirty="0"/>
          </a:p>
        </p:txBody>
      </p:sp>
      <p:sp>
        <p:nvSpPr>
          <p:cNvPr id="195" name="Google Shape;1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For calibration, a visual assessment of the lateral distribution of aggregate is a good place to start. </a:t>
            </a:r>
          </a:p>
          <a:p>
            <a:pPr rtl="0"/>
            <a:r>
              <a:rPr lang="en-US" sz="1200" b="0" i="0" u="none" strike="noStrike" cap="none" dirty="0">
                <a:solidFill>
                  <a:schemeClr val="dk1"/>
                </a:solidFill>
                <a:effectLst/>
                <a:latin typeface="Calibri"/>
                <a:ea typeface="Calibri"/>
                <a:cs typeface="Calibri"/>
                <a:sym typeface="Calibri"/>
              </a:rPr>
              <a:t> Any lack of light coming through the aggregate predator indicates an excess of aggregate.  </a:t>
            </a:r>
          </a:p>
          <a:p>
            <a:pPr rtl="0"/>
            <a:r>
              <a:rPr lang="en-US" sz="1200" b="0" i="0" u="none" strike="noStrike" cap="none" dirty="0">
                <a:solidFill>
                  <a:schemeClr val="dk1"/>
                </a:solidFill>
                <a:effectLst/>
                <a:latin typeface="Calibri"/>
                <a:ea typeface="Calibri"/>
                <a:cs typeface="Calibri"/>
                <a:sym typeface="Calibri"/>
              </a:rPr>
              <a:t>Any excess light means a lack of chips.  </a:t>
            </a:r>
          </a:p>
          <a:p>
            <a:pPr rtl="0"/>
            <a:r>
              <a:rPr lang="en-US" sz="1200" b="0" i="0" u="none" strike="noStrike" cap="none" dirty="0">
                <a:solidFill>
                  <a:schemeClr val="dk1"/>
                </a:solidFill>
                <a:effectLst/>
                <a:latin typeface="Calibri"/>
                <a:ea typeface="Calibri"/>
                <a:cs typeface="Calibri"/>
                <a:sym typeface="Calibri"/>
              </a:rPr>
              <a:t>Either instance means the machine should be stopped, the gates on the spreader contributing to the non uniformity adjusted and the trial rerun. </a:t>
            </a:r>
          </a:p>
          <a:p>
            <a:pPr rtl="0"/>
            <a:r>
              <a:rPr lang="en-US" sz="1200" b="0" i="0" u="none" strike="noStrike" cap="none" dirty="0">
                <a:solidFill>
                  <a:schemeClr val="dk1"/>
                </a:solidFill>
                <a:effectLst/>
                <a:latin typeface="Calibri"/>
                <a:ea typeface="Calibri"/>
                <a:cs typeface="Calibri"/>
                <a:sym typeface="Calibri"/>
              </a:rPr>
              <a:t> ASTM D5624 is a good procedure to use for measuring the amount of aggregate.  </a:t>
            </a:r>
            <a:endParaRPr lang="en-US" b="0" dirty="0">
              <a:effectLst/>
            </a:endParaRPr>
          </a:p>
          <a:p>
            <a:br>
              <a:rPr lang="en-US" dirty="0"/>
            </a:b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9391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This leads us to another Critical Key: Perform Calibrations!  </a:t>
            </a:r>
            <a:endParaRPr lang="en-US" b="0" dirty="0">
              <a:effectLst/>
            </a:endParaRPr>
          </a:p>
          <a:p>
            <a:pPr rtl="0">
              <a:spcBef>
                <a:spcPts val="0"/>
              </a:spcBef>
              <a:spcAft>
                <a:spcPts val="0"/>
              </a:spcAft>
            </a:pPr>
            <a:r>
              <a:rPr lang="en-US" sz="1200" b="0" i="0" u="none" strike="noStrike" dirty="0">
                <a:solidFill>
                  <a:srgbClr val="000000"/>
                </a:solidFill>
                <a:effectLst/>
                <a:latin typeface="Arial" panose="020B0604020202020204" pitchFamily="34" charset="0"/>
              </a:rPr>
              <a:t>Calibration is very important to assure the quantity of emulsified asphalt and aggregate applied to the pavement is correct.  </a:t>
            </a:r>
          </a:p>
          <a:p>
            <a:pPr rtl="0">
              <a:spcBef>
                <a:spcPts val="0"/>
              </a:spcBef>
              <a:spcAft>
                <a:spcPts val="0"/>
              </a:spcAft>
            </a:pPr>
            <a:r>
              <a:rPr lang="en-US" sz="1200" b="0" i="0" u="none" strike="noStrike" dirty="0">
                <a:solidFill>
                  <a:srgbClr val="000000"/>
                </a:solidFill>
                <a:effectLst/>
                <a:latin typeface="Arial" panose="020B0604020202020204" pitchFamily="34" charset="0"/>
              </a:rPr>
              <a:t>Although many modern asphalt distributors and aggregate spreaders are computer controlled, calibration is required to tell the computer how much emulsified asphalt is being applied.  </a:t>
            </a:r>
          </a:p>
          <a:p>
            <a:pPr rtl="0">
              <a:spcBef>
                <a:spcPts val="0"/>
              </a:spcBef>
              <a:spcAft>
                <a:spcPts val="0"/>
              </a:spcAft>
            </a:pPr>
            <a:r>
              <a:rPr lang="en-US" sz="1200" b="0" i="0" u="none" strike="noStrike" dirty="0">
                <a:solidFill>
                  <a:srgbClr val="000000"/>
                </a:solidFill>
                <a:effectLst/>
                <a:latin typeface="Arial" panose="020B0604020202020204" pitchFamily="34" charset="0"/>
              </a:rPr>
              <a:t>This quantity must be checked prior to spraying emulsified asphalt and spreading aggregates and checked against the quantity the computer(if so equipped) indicates is being applied.  </a:t>
            </a:r>
            <a:endParaRPr lang="en-US" b="0" dirty="0">
              <a:effectLst/>
            </a:endParaRPr>
          </a:p>
          <a:p>
            <a:br>
              <a:rPr lang="en-US" dirty="0"/>
            </a:br>
            <a:endParaRPr dirty="0"/>
          </a:p>
        </p:txBody>
      </p:sp>
      <p:sp>
        <p:nvSpPr>
          <p:cNvPr id="383" name="Google Shape;38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Bar too high</a:t>
            </a:r>
            <a:endParaRPr dirty="0"/>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37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This construction guide was developed by the Expert Task Force and balloted through AASHTO COMP 5B.  </a:t>
            </a:r>
          </a:p>
          <a:p>
            <a:pPr rtl="0"/>
            <a:r>
              <a:rPr lang="en-US" sz="1200" b="0" i="0" u="none" strike="noStrike" cap="none" dirty="0">
                <a:solidFill>
                  <a:schemeClr val="dk1"/>
                </a:solidFill>
                <a:effectLst/>
                <a:latin typeface="Calibri"/>
                <a:ea typeface="Calibri"/>
                <a:cs typeface="Calibri"/>
                <a:sym typeface="Calibri"/>
              </a:rPr>
              <a:t>Currently, it is under the designation of Section 406, but should receive a standard designation before publication in July 2021. </a:t>
            </a:r>
          </a:p>
          <a:p>
            <a:pPr rtl="0"/>
            <a:r>
              <a:rPr lang="en-US" sz="1200" b="0" i="0" u="none" strike="noStrike" cap="none" dirty="0">
                <a:solidFill>
                  <a:schemeClr val="dk1"/>
                </a:solidFill>
                <a:effectLst/>
                <a:latin typeface="Calibri"/>
                <a:ea typeface="Calibri"/>
                <a:cs typeface="Calibri"/>
                <a:sym typeface="Calibri"/>
              </a:rPr>
              <a:t>The standard covers the single application of a chip seal.  In addition to the new construction guides, which also exist for </a:t>
            </a:r>
            <a:r>
              <a:rPr lang="en-US" sz="1200" b="0" i="0" u="none" strike="noStrike" cap="none" dirty="0" err="1">
                <a:solidFill>
                  <a:schemeClr val="dk1"/>
                </a:solidFill>
                <a:effectLst/>
                <a:latin typeface="Calibri"/>
                <a:ea typeface="Calibri"/>
                <a:cs typeface="Calibri"/>
                <a:sym typeface="Calibri"/>
              </a:rPr>
              <a:t>microsurfacing</a:t>
            </a:r>
            <a:r>
              <a:rPr lang="en-US" sz="1200" b="0" i="0" u="none" strike="noStrike" cap="none" dirty="0">
                <a:solidFill>
                  <a:schemeClr val="dk1"/>
                </a:solidFill>
                <a:effectLst/>
                <a:latin typeface="Calibri"/>
                <a:ea typeface="Calibri"/>
                <a:cs typeface="Calibri"/>
                <a:sym typeface="Calibri"/>
              </a:rPr>
              <a:t> and fog seal. </a:t>
            </a:r>
          </a:p>
          <a:p>
            <a:pPr rtl="0"/>
            <a:r>
              <a:rPr lang="en-US" sz="1200" b="0" i="0" u="none" strike="noStrike" cap="none" dirty="0">
                <a:solidFill>
                  <a:schemeClr val="dk1"/>
                </a:solidFill>
                <a:effectLst/>
                <a:latin typeface="Calibri"/>
                <a:ea typeface="Calibri"/>
                <a:cs typeface="Calibri"/>
                <a:sym typeface="Calibri"/>
              </a:rPr>
              <a:t>There are separate QA documents, that are also being published under 5B.</a:t>
            </a:r>
            <a:endParaRPr lang="en-US" b="0" dirty="0">
              <a:effectLst/>
            </a:endParaRPr>
          </a:p>
          <a:p>
            <a:br>
              <a:rPr lang="en-US" dirty="0"/>
            </a:br>
            <a:endParaRPr dirty="0"/>
          </a:p>
        </p:txBody>
      </p:sp>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Rollers, typically pneumatic tire rollers, are going to orient and embed the aggregate.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A minimum of three rollers is required and the rollers must be capable of ballast loading to allow the weight of the machine to be varied from 6 to 8 tons to achieve the 80lb contact pressure.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Rollers must be able to keep up with the aggregate spreader.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Steel wheel rollers have seen success when used as the final roller.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If choosing to use a steel wheel roller, ensure the aggregate can withstand the load.  </a:t>
            </a:r>
            <a:endParaRPr dirty="0"/>
          </a:p>
        </p:txBody>
      </p:sp>
      <p:sp>
        <p:nvSpPr>
          <p:cNvPr id="202" name="Google Shape;2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The next piece of equipment is the brooms.  Brooms are used to clean the roadway prior to placing the chip seal and after the chip seal is rolled.</a:t>
            </a:r>
          </a:p>
          <a:p>
            <a:pPr rtl="0"/>
            <a:r>
              <a:rPr lang="en-US" sz="1200" b="0" i="0" u="none" strike="noStrike" cap="none" dirty="0">
                <a:solidFill>
                  <a:schemeClr val="dk1"/>
                </a:solidFill>
                <a:effectLst/>
                <a:latin typeface="Calibri"/>
                <a:ea typeface="Calibri"/>
                <a:cs typeface="Calibri"/>
                <a:sym typeface="Calibri"/>
              </a:rPr>
              <a:t>Brooms should be motorized, have vertical pressure control and plastic bristles.  </a:t>
            </a:r>
          </a:p>
          <a:p>
            <a:pPr rtl="0"/>
            <a:r>
              <a:rPr lang="en-US" sz="1200" b="0" i="0" u="none" strike="noStrike" cap="none" dirty="0">
                <a:solidFill>
                  <a:schemeClr val="dk1"/>
                </a:solidFill>
                <a:effectLst/>
                <a:latin typeface="Calibri"/>
                <a:ea typeface="Calibri"/>
                <a:cs typeface="Calibri"/>
                <a:sym typeface="Calibri"/>
              </a:rPr>
              <a:t>Depending on the location of the road being treated, the brooms can be vacuum or rotary. </a:t>
            </a:r>
          </a:p>
          <a:p>
            <a:pPr rtl="0"/>
            <a:r>
              <a:rPr lang="en-US" sz="1200" b="0" i="0" u="none" strike="noStrike" cap="none" dirty="0">
                <a:solidFill>
                  <a:schemeClr val="dk1"/>
                </a:solidFill>
                <a:effectLst/>
                <a:latin typeface="Calibri"/>
                <a:ea typeface="Calibri"/>
                <a:cs typeface="Calibri"/>
                <a:sym typeface="Calibri"/>
              </a:rPr>
              <a:t>Before applying the treatment the road surface should be cleaned 30 minutes prior.  </a:t>
            </a:r>
          </a:p>
          <a:p>
            <a:pPr rtl="0"/>
            <a:r>
              <a:rPr lang="en-US" sz="1200" b="0" i="0" u="none" strike="noStrike" cap="none" dirty="0">
                <a:solidFill>
                  <a:schemeClr val="dk1"/>
                </a:solidFill>
                <a:effectLst/>
                <a:latin typeface="Calibri"/>
                <a:ea typeface="Calibri"/>
                <a:cs typeface="Calibri"/>
                <a:sym typeface="Calibri"/>
              </a:rPr>
              <a:t>Time to sweep after the chip seal will be discussed later in this presentation.</a:t>
            </a:r>
            <a:endParaRPr lang="en-US" b="0" dirty="0">
              <a:effectLst/>
            </a:endParaRPr>
          </a:p>
          <a:p>
            <a:br>
              <a:rPr lang="en-US" dirty="0"/>
            </a:br>
            <a:endParaRPr dirty="0"/>
          </a:p>
        </p:txBody>
      </p:sp>
      <p:sp>
        <p:nvSpPr>
          <p:cNvPr id="212" name="Google Shape;21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The last piece of equipment we will talk about are haul trucks which are used to haul the aggregate to the spreader.  </a:t>
            </a:r>
          </a:p>
          <a:p>
            <a:pPr rtl="0"/>
            <a:r>
              <a:rPr lang="en-US" sz="1200" b="0" i="0" u="none" strike="noStrike" cap="none" dirty="0">
                <a:solidFill>
                  <a:schemeClr val="dk1"/>
                </a:solidFill>
                <a:effectLst/>
                <a:latin typeface="Calibri"/>
                <a:ea typeface="Calibri"/>
                <a:cs typeface="Calibri"/>
                <a:sym typeface="Calibri"/>
              </a:rPr>
              <a:t>Trucks must  be of uniform capacity.  </a:t>
            </a:r>
          </a:p>
          <a:p>
            <a:pPr rtl="0"/>
            <a:r>
              <a:rPr lang="en-US" sz="1200" b="0" i="0" u="none" strike="noStrike" cap="none" dirty="0">
                <a:solidFill>
                  <a:schemeClr val="dk1"/>
                </a:solidFill>
                <a:effectLst/>
                <a:latin typeface="Calibri"/>
                <a:ea typeface="Calibri"/>
                <a:cs typeface="Calibri"/>
                <a:sym typeface="Calibri"/>
              </a:rPr>
              <a:t>Documentation should be provided showing measurements and calculation in cubic yards and the calibrated level should be marked. </a:t>
            </a:r>
          </a:p>
          <a:p>
            <a:pPr rtl="0"/>
            <a:r>
              <a:rPr lang="en-US" sz="1200" b="0" i="0" u="none" strike="noStrike" cap="none" dirty="0">
                <a:solidFill>
                  <a:schemeClr val="dk1"/>
                </a:solidFill>
                <a:effectLst/>
                <a:latin typeface="Calibri"/>
                <a:ea typeface="Calibri"/>
                <a:cs typeface="Calibri"/>
                <a:sym typeface="Calibri"/>
              </a:rPr>
              <a:t>The trucks should be staggered as they approach the spreader and enough trucks should be in service to minimize stopping of the spreader.</a:t>
            </a:r>
            <a:endParaRPr lang="en-US" b="0" dirty="0">
              <a:effectLst/>
            </a:endParaRPr>
          </a:p>
          <a:p>
            <a:br>
              <a:rPr lang="en-US" dirty="0"/>
            </a:br>
            <a:endParaRPr dirty="0"/>
          </a:p>
        </p:txBody>
      </p:sp>
      <p:sp>
        <p:nvSpPr>
          <p:cNvPr id="223" name="Google Shape;2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False, If a steel wheel roller is used, it should only be used in the final pass and limited to 5 tons.</a:t>
            </a:r>
            <a:endParaRPr dirty="0"/>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 </a:t>
            </a:r>
          </a:p>
          <a:p>
            <a:pPr rtl="0"/>
            <a:r>
              <a:rPr lang="en-US" sz="1200" b="0" i="0" u="none" strike="noStrike" cap="none" dirty="0">
                <a:solidFill>
                  <a:schemeClr val="dk1"/>
                </a:solidFill>
                <a:effectLst/>
                <a:latin typeface="Calibri"/>
                <a:ea typeface="Calibri"/>
                <a:cs typeface="Calibri"/>
                <a:sym typeface="Calibri"/>
              </a:rPr>
              <a:t>Notifying the public of the upcoming preservation treatment can start a few weeks before project start up and can be done by the agency.  </a:t>
            </a:r>
          </a:p>
          <a:p>
            <a:pPr rtl="0"/>
            <a:r>
              <a:rPr lang="en-US" sz="1200" b="0" i="0" u="none" strike="noStrike" cap="none" dirty="0">
                <a:solidFill>
                  <a:schemeClr val="dk1"/>
                </a:solidFill>
                <a:effectLst/>
                <a:latin typeface="Calibri"/>
                <a:ea typeface="Calibri"/>
                <a:cs typeface="Calibri"/>
                <a:sym typeface="Calibri"/>
              </a:rPr>
              <a:t>Flyers, social media and agency websites are all good places to post this information. </a:t>
            </a:r>
          </a:p>
          <a:p>
            <a:pPr rtl="0"/>
            <a:r>
              <a:rPr lang="en-US" sz="1200" b="0" i="0" u="none" strike="noStrike" cap="none" dirty="0">
                <a:solidFill>
                  <a:schemeClr val="dk1"/>
                </a:solidFill>
                <a:effectLst/>
                <a:latin typeface="Calibri"/>
                <a:ea typeface="Calibri"/>
                <a:cs typeface="Calibri"/>
                <a:sym typeface="Calibri"/>
              </a:rPr>
              <a:t>The final notification can be done by the contractor and should include a 24 hour notice delivered door to door for those affected.</a:t>
            </a:r>
          </a:p>
          <a:p>
            <a:pPr rtl="0"/>
            <a:r>
              <a:rPr lang="en-US" sz="1200" b="0" i="0" u="none" strike="noStrike" cap="none" dirty="0">
                <a:solidFill>
                  <a:schemeClr val="dk1"/>
                </a:solidFill>
                <a:effectLst/>
                <a:latin typeface="Calibri"/>
                <a:ea typeface="Calibri"/>
                <a:cs typeface="Calibri"/>
                <a:sym typeface="Calibri"/>
              </a:rPr>
              <a:t>Thorough notification can really help minimize issues with an uninformed public.</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DD394E9D-F8C0-41F1-9E24-DE111C87B3CE}" type="slidenum">
              <a:rPr lang="en-US" smtClean="0"/>
              <a:t>24</a:t>
            </a:fld>
            <a:endParaRPr lang="en-US"/>
          </a:p>
        </p:txBody>
      </p:sp>
    </p:spTree>
    <p:extLst>
      <p:ext uri="{BB962C8B-B14F-4D97-AF65-F5344CB8AC3E}">
        <p14:creationId xmlns:p14="http://schemas.microsoft.com/office/powerpoint/2010/main" val="1525116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Before beginning any work, a preconstruction meeting should be held.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Some topics should be construction process, quality control plans, traffic control plan, and equipment/process overview just to name a few.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Roadway should be cleaned, not more than 30 minutes prior to beginning work.</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 Accessories need to be protected with plywood disks, roofing felt or Kraft paper.  T</a:t>
            </a:r>
          </a:p>
          <a:p>
            <a:pPr marL="0" lvl="0" indent="0" algn="l" rtl="0">
              <a:spcBef>
                <a:spcPts val="0"/>
              </a:spcBef>
              <a:spcAft>
                <a:spcPts val="0"/>
              </a:spcAft>
              <a:buNone/>
            </a:pPr>
            <a:r>
              <a:rPr lang="en-US" sz="1200" b="0" i="0" u="none" strike="noStrike" cap="none" dirty="0" err="1">
                <a:solidFill>
                  <a:schemeClr val="dk1"/>
                </a:solidFill>
                <a:effectLst/>
                <a:latin typeface="Calibri"/>
                <a:ea typeface="Calibri"/>
                <a:cs typeface="Calibri"/>
                <a:sym typeface="Calibri"/>
              </a:rPr>
              <a:t>hermoplastic</a:t>
            </a:r>
            <a:r>
              <a:rPr lang="en-US" sz="1200" b="0" i="0" u="none" strike="noStrike" cap="none" dirty="0">
                <a:solidFill>
                  <a:schemeClr val="dk1"/>
                </a:solidFill>
                <a:effectLst/>
                <a:latin typeface="Calibri"/>
                <a:ea typeface="Calibri"/>
                <a:cs typeface="Calibri"/>
                <a:sym typeface="Calibri"/>
              </a:rPr>
              <a:t> stripe must be removed. Others can be left in place.  The agency should evaluate the costs/benefits before removing.</a:t>
            </a:r>
            <a:endParaRPr lang="en-US" sz="6200" dirty="0">
              <a:latin typeface="Trebuchet MS" panose="020B0603020202020204" pitchFamily="34" charset="0"/>
            </a:endParaRPr>
          </a:p>
        </p:txBody>
      </p:sp>
      <p:sp>
        <p:nvSpPr>
          <p:cNvPr id="248" name="Google Shape;2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Moving on to the test strip. This should be conducted on or near the project site. </a:t>
            </a:r>
          </a:p>
          <a:p>
            <a:pPr rtl="0"/>
            <a:r>
              <a:rPr lang="en-US" sz="1200" b="0" i="0" u="none" strike="noStrike" cap="none" dirty="0">
                <a:solidFill>
                  <a:schemeClr val="dk1"/>
                </a:solidFill>
                <a:effectLst/>
                <a:latin typeface="Calibri"/>
                <a:ea typeface="Calibri"/>
                <a:cs typeface="Calibri"/>
                <a:sym typeface="Calibri"/>
              </a:rPr>
              <a:t>You want to put this down under similar placement conditions: time of day, weather, temperature and humidity. </a:t>
            </a:r>
          </a:p>
          <a:p>
            <a:pPr rtl="0"/>
            <a:r>
              <a:rPr lang="en-US" sz="1200" b="0" i="0" u="none" strike="noStrike" cap="none" dirty="0">
                <a:solidFill>
                  <a:schemeClr val="dk1"/>
                </a:solidFill>
                <a:effectLst/>
                <a:latin typeface="Calibri"/>
                <a:ea typeface="Calibri"/>
                <a:cs typeface="Calibri"/>
                <a:sym typeface="Calibri"/>
              </a:rPr>
              <a:t>The same job mix proportions, materials and equipment should be used. </a:t>
            </a:r>
          </a:p>
          <a:p>
            <a:pPr rtl="0"/>
            <a:r>
              <a:rPr lang="en-US" sz="1200" b="0" i="0" u="none" strike="noStrike" cap="none" dirty="0">
                <a:solidFill>
                  <a:schemeClr val="dk1"/>
                </a:solidFill>
                <a:effectLst/>
                <a:latin typeface="Calibri"/>
                <a:ea typeface="Calibri"/>
                <a:cs typeface="Calibri"/>
                <a:sym typeface="Calibri"/>
              </a:rPr>
              <a:t>The agency can evaluate the strip to determine if project specifications are met.  </a:t>
            </a:r>
          </a:p>
          <a:p>
            <a:pPr rtl="0"/>
            <a:r>
              <a:rPr lang="en-US" sz="1200" b="0" i="0" u="none" strike="noStrike" cap="none" dirty="0">
                <a:solidFill>
                  <a:schemeClr val="dk1"/>
                </a:solidFill>
                <a:effectLst/>
                <a:latin typeface="Calibri"/>
                <a:ea typeface="Calibri"/>
                <a:cs typeface="Calibri"/>
                <a:sym typeface="Calibri"/>
              </a:rPr>
              <a:t>If not, additional test strips should be conducted.  </a:t>
            </a:r>
            <a:endParaRPr lang="en-US" b="0" dirty="0">
              <a:effectLst/>
            </a:endParaRPr>
          </a:p>
          <a:p>
            <a:br>
              <a:rPr lang="en-US" dirty="0"/>
            </a:br>
            <a:endParaRPr lang="en-US" dirty="0"/>
          </a:p>
        </p:txBody>
      </p:sp>
      <p:sp>
        <p:nvSpPr>
          <p:cNvPr id="260" name="Google Shape;2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Continued…</a:t>
            </a:r>
          </a:p>
          <a:p>
            <a:pPr marL="0" lvl="0" indent="0" algn="l" rtl="0">
              <a:spcBef>
                <a:spcPts val="0"/>
              </a:spcBef>
              <a:spcAft>
                <a:spcPts val="0"/>
              </a:spcAft>
              <a:buNone/>
            </a:pPr>
            <a:r>
              <a:rPr lang="en-US" dirty="0"/>
              <a:t>Weather conditions have a signification role in the construction process</a:t>
            </a:r>
          </a:p>
          <a:p>
            <a:pPr marL="685800" lvl="1" indent="-228600" algn="l" rtl="0">
              <a:lnSpc>
                <a:spcPct val="150000"/>
              </a:lnSpc>
              <a:spcBef>
                <a:spcPts val="500"/>
              </a:spcBef>
              <a:spcAft>
                <a:spcPts val="0"/>
              </a:spcAft>
              <a:buClr>
                <a:schemeClr val="lt1"/>
              </a:buClr>
              <a:buSzPts val="2100"/>
              <a:buChar char="•"/>
            </a:pPr>
            <a:r>
              <a:rPr lang="en-US" sz="2100" dirty="0">
                <a:latin typeface="Trebuchet MS" panose="020B0603020202020204" pitchFamily="34" charset="0"/>
              </a:rPr>
              <a:t>Ambient and pavement surface temperatures shall be 50°F and rising.  Check shaded areas.</a:t>
            </a:r>
            <a:endParaRPr lang="en-US"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100"/>
              <a:buChar char="•"/>
            </a:pPr>
            <a:r>
              <a:rPr lang="en-US" sz="2100" dirty="0">
                <a:latin typeface="Trebuchet MS" panose="020B0603020202020204" pitchFamily="34" charset="0"/>
              </a:rPr>
              <a:t>Application of the chip seal shall be only during daylight hours. </a:t>
            </a:r>
            <a:endParaRPr lang="en-US"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100"/>
              <a:buChar char="•"/>
            </a:pPr>
            <a:r>
              <a:rPr lang="en-US" sz="2100" dirty="0">
                <a:latin typeface="Trebuchet MS" panose="020B0603020202020204" pitchFamily="34" charset="0"/>
              </a:rPr>
              <a:t>Suspend chip sealing if the pavement surface temperature exceeds 140°F. </a:t>
            </a:r>
            <a:endParaRPr lang="en-US"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100"/>
              <a:buChar char="•"/>
            </a:pPr>
            <a:r>
              <a:rPr lang="en-US" sz="2100" dirty="0">
                <a:latin typeface="Trebuchet MS" panose="020B0603020202020204" pitchFamily="34" charset="0"/>
              </a:rPr>
              <a:t>The road surface shall be dry to damp.</a:t>
            </a:r>
            <a:endParaRPr lang="en-US" dirty="0">
              <a:latin typeface="Trebuchet MS" panose="020B0603020202020204" pitchFamily="34" charset="0"/>
            </a:endParaRPr>
          </a:p>
          <a:p>
            <a:pPr marL="0" lvl="0" indent="0" algn="l" rtl="0">
              <a:spcBef>
                <a:spcPts val="0"/>
              </a:spcBef>
              <a:spcAft>
                <a:spcPts val="0"/>
              </a:spcAft>
              <a:buNone/>
            </a:pPr>
            <a:endParaRPr dirty="0"/>
          </a:p>
        </p:txBody>
      </p:sp>
      <p:sp>
        <p:nvSpPr>
          <p:cNvPr id="267" name="Google Shape;26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This leads us to another critical key!  Weather requirements must be met. </a:t>
            </a:r>
          </a:p>
          <a:p>
            <a:pPr rtl="0"/>
            <a:r>
              <a:rPr lang="en-US" sz="1200" b="0" i="0" u="none" strike="noStrike" cap="none" dirty="0">
                <a:solidFill>
                  <a:schemeClr val="dk1"/>
                </a:solidFill>
                <a:effectLst/>
                <a:latin typeface="Calibri"/>
                <a:ea typeface="Calibri"/>
                <a:cs typeface="Calibri"/>
                <a:sym typeface="Calibri"/>
              </a:rPr>
              <a:t> And, not just the day of.  You have to look further out. </a:t>
            </a:r>
          </a:p>
          <a:p>
            <a:pPr rtl="0"/>
            <a:r>
              <a:rPr lang="en-US" sz="1200" b="0" i="0" u="none" strike="noStrike" cap="none" dirty="0">
                <a:solidFill>
                  <a:schemeClr val="dk1"/>
                </a:solidFill>
                <a:effectLst/>
                <a:latin typeface="Calibri"/>
                <a:ea typeface="Calibri"/>
                <a:cs typeface="Calibri"/>
                <a:sym typeface="Calibri"/>
              </a:rPr>
              <a:t> I have an example here from a chip seal conducted in Indiana.  Indiana has a fantastic chip seal program.  On this particular day, crews waited until temperature conditions were met before starting work and everything looked great the day of, but by the following morning, it was raining which led to significant aggregate loss and the road had to be milled.  Always, always check the weather outlook and know when to STOP.</a:t>
            </a:r>
            <a:endParaRPr lang="en-US" b="0" dirty="0">
              <a:effectLst/>
            </a:endParaRPr>
          </a:p>
          <a:p>
            <a:br>
              <a:rPr lang="en-US" dirty="0"/>
            </a:br>
            <a:endParaRPr dirty="0"/>
          </a:p>
        </p:txBody>
      </p:sp>
      <p:sp>
        <p:nvSpPr>
          <p:cNvPr id="393" name="Google Shape;3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For emulsion application, the emulsion should be placed within +/- 5% of the design rate.  </a:t>
            </a:r>
          </a:p>
          <a:p>
            <a:pPr rtl="0"/>
            <a:r>
              <a:rPr lang="en-US" sz="1200" b="0" i="0" u="none" strike="noStrike" cap="none" dirty="0">
                <a:solidFill>
                  <a:schemeClr val="dk1"/>
                </a:solidFill>
                <a:effectLst/>
                <a:latin typeface="Calibri"/>
                <a:ea typeface="Calibri"/>
                <a:cs typeface="Calibri"/>
                <a:sym typeface="Calibri"/>
              </a:rPr>
              <a:t>Once the cover aggregate is placed, some emulsion should be visible through the aggregate, but not so much that it is sticking to the tire rollers.</a:t>
            </a:r>
          </a:p>
          <a:p>
            <a:pPr rtl="0"/>
            <a:r>
              <a:rPr lang="en-US" sz="1200" b="0" i="0" u="none" strike="noStrike" cap="none" dirty="0">
                <a:solidFill>
                  <a:schemeClr val="dk1"/>
                </a:solidFill>
                <a:effectLst/>
                <a:latin typeface="Calibri"/>
                <a:ea typeface="Calibri"/>
                <a:cs typeface="Calibri"/>
                <a:sym typeface="Calibri"/>
              </a:rPr>
              <a:t>In either of these instances, application rates should be adjusted. </a:t>
            </a:r>
          </a:p>
          <a:p>
            <a:pPr rtl="0"/>
            <a:r>
              <a:rPr lang="en-US" sz="1200" b="0" i="0" u="none" strike="noStrike" cap="none" dirty="0">
                <a:solidFill>
                  <a:schemeClr val="dk1"/>
                </a:solidFill>
                <a:effectLst/>
                <a:latin typeface="Calibri"/>
                <a:ea typeface="Calibri"/>
                <a:cs typeface="Calibri"/>
                <a:sym typeface="Calibri"/>
              </a:rPr>
              <a:t>To avoid any high viscosity issues, emulsion should be at least 120F at the time of application.  </a:t>
            </a:r>
            <a:endParaRPr lang="en-US" b="0" dirty="0">
              <a:effectLst/>
            </a:endParaRPr>
          </a:p>
          <a:p>
            <a:br>
              <a:rPr lang="en-US" dirty="0"/>
            </a:br>
            <a:endParaRPr lang="en-US" dirty="0"/>
          </a:p>
        </p:txBody>
      </p:sp>
      <p:sp>
        <p:nvSpPr>
          <p:cNvPr id="277" name="Google Shape;27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In this presentation, the goal is to give a general overview on what is covered in the construction guide.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 You can see the agenda here: Materials, Design, Equipment, Construction and References.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The Critical Keys to success are scattered throughout the presentation.  We are referring to these as ‘no fly zones” in that you really have to pay attention to these and get them correct to ensure a good project.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Important points to understand are summarized at the end of the presentation</a:t>
            </a:r>
            <a:endParaRPr dirty="0"/>
          </a:p>
        </p:txBody>
      </p:sp>
      <p:sp>
        <p:nvSpPr>
          <p:cNvPr id="138" name="Google Shape;13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Continued…</a:t>
            </a:r>
          </a:p>
          <a:p>
            <a:pPr marL="0" lvl="0" indent="0" algn="l" rtl="0">
              <a:spcBef>
                <a:spcPts val="0"/>
              </a:spcBef>
              <a:spcAft>
                <a:spcPts val="0"/>
              </a:spcAft>
              <a:buNone/>
            </a:pPr>
            <a:r>
              <a:rPr lang="en-US" dirty="0"/>
              <a:t>Aggregate application</a:t>
            </a:r>
          </a:p>
          <a:p>
            <a:pPr marL="0" lvl="0" indent="0" algn="l" rtl="0">
              <a:spcBef>
                <a:spcPts val="0"/>
              </a:spcBef>
              <a:spcAft>
                <a:spcPts val="0"/>
              </a:spcAft>
              <a:buNone/>
            </a:pPr>
            <a:r>
              <a:rPr lang="en-US" dirty="0"/>
              <a:t>*Shall be damp</a:t>
            </a:r>
          </a:p>
          <a:p>
            <a:pPr marL="0" lvl="0" indent="0" algn="l" rtl="0">
              <a:spcBef>
                <a:spcPts val="0"/>
              </a:spcBef>
              <a:spcAft>
                <a:spcPts val="0"/>
              </a:spcAft>
              <a:buNone/>
            </a:pPr>
            <a:r>
              <a:rPr lang="en-US" dirty="0"/>
              <a:t>*Damp aggregate draws emulsion to pores</a:t>
            </a:r>
          </a:p>
          <a:p>
            <a:pPr marL="0" lvl="0" indent="0" algn="l" rtl="0">
              <a:spcBef>
                <a:spcPts val="0"/>
              </a:spcBef>
              <a:spcAft>
                <a:spcPts val="0"/>
              </a:spcAft>
              <a:buNone/>
            </a:pPr>
            <a:r>
              <a:rPr lang="en-US" dirty="0"/>
              <a:t>*Shall be similar to design rate but adjustments are allowed if necessary</a:t>
            </a:r>
          </a:p>
          <a:p>
            <a:pPr marL="0" lvl="0" indent="0" algn="l" rtl="0">
              <a:spcBef>
                <a:spcPts val="0"/>
              </a:spcBef>
              <a:spcAft>
                <a:spcPts val="0"/>
              </a:spcAft>
              <a:buNone/>
            </a:pPr>
            <a:r>
              <a:rPr lang="en-US" dirty="0"/>
              <a:t>If all emulsified asphalt is covered, there is an excess of chips.  </a:t>
            </a:r>
          </a:p>
          <a:p>
            <a:pPr marL="0" lvl="0" indent="0" algn="l" rtl="0">
              <a:spcBef>
                <a:spcPts val="0"/>
              </a:spcBef>
              <a:spcAft>
                <a:spcPts val="0"/>
              </a:spcAft>
              <a:buNone/>
            </a:pPr>
            <a:r>
              <a:rPr lang="en-US" dirty="0"/>
              <a:t>Starting and stopping of the spreader should be minimized along with any spillage during filling of the spreader.</a:t>
            </a:r>
            <a:endParaRPr dirty="0"/>
          </a:p>
        </p:txBody>
      </p:sp>
      <p:sp>
        <p:nvSpPr>
          <p:cNvPr id="285" name="Google Shape;2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When we do have to stop and start, creating a nice looking transverse joint is important.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This should be accomplished on top of heavy </a:t>
            </a:r>
            <a:r>
              <a:rPr lang="en-US" sz="1200" b="0" i="0" u="none" strike="noStrike" cap="none" dirty="0" err="1">
                <a:solidFill>
                  <a:schemeClr val="dk1"/>
                </a:solidFill>
                <a:effectLst/>
                <a:latin typeface="Calibri"/>
                <a:ea typeface="Calibri"/>
                <a:cs typeface="Calibri"/>
                <a:sym typeface="Calibri"/>
              </a:rPr>
              <a:t>kraft</a:t>
            </a:r>
            <a:r>
              <a:rPr lang="en-US" sz="1200" b="0" i="0" u="none" strike="noStrike" cap="none" dirty="0">
                <a:solidFill>
                  <a:schemeClr val="dk1"/>
                </a:solidFill>
                <a:effectLst/>
                <a:latin typeface="Calibri"/>
                <a:ea typeface="Calibri"/>
                <a:cs typeface="Calibri"/>
                <a:sym typeface="Calibri"/>
              </a:rPr>
              <a:t> paper, or roofing felt.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The asphalt distributor should stop spraying once the spray bar passes the start of the paper.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This is also true for the aggregate spreader.  When starting back up, the distributor should start spraying at the back of the paper.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This practice will keep excess aggregate and asphalt emulsion from being applied at the joints.  </a:t>
            </a:r>
            <a:endParaRPr dirty="0"/>
          </a:p>
        </p:txBody>
      </p:sp>
      <p:sp>
        <p:nvSpPr>
          <p:cNvPr id="293" name="Google Shape;29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Rolling</a:t>
            </a:r>
          </a:p>
          <a:p>
            <a:pPr rtl="0"/>
            <a:r>
              <a:rPr lang="en-US" sz="1200" b="0" i="0" u="none" strike="noStrike" cap="none" dirty="0">
                <a:solidFill>
                  <a:schemeClr val="dk1"/>
                </a:solidFill>
                <a:effectLst/>
                <a:latin typeface="Calibri"/>
                <a:ea typeface="Calibri"/>
                <a:cs typeface="Calibri"/>
                <a:sym typeface="Calibri"/>
              </a:rPr>
              <a:t>First pass of the rollers shall be within 2 minutes of applying the aggregate.  The rollers should be moving &lt; or equal to 3mph.  You want to complete three passes and make sure the entire width of the chip seal is covered.  Also, as noted previously a steel wheel roller has seen some success when used as the final roller.</a:t>
            </a:r>
            <a:endParaRPr lang="en-US" b="0" dirty="0">
              <a:effectLst/>
            </a:endParaRPr>
          </a:p>
          <a:p>
            <a:br>
              <a:rPr lang="en-US" dirty="0"/>
            </a:br>
            <a:endParaRPr dirty="0"/>
          </a:p>
        </p:txBody>
      </p:sp>
      <p:sp>
        <p:nvSpPr>
          <p:cNvPr id="307" name="Google Shape;3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The sequence/timing of sweeping should be verified with the engineer.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 The table here shall be used to determine when sweeping must occur.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In addition, There is a test method in NCHRP 680 that can tell you the moisture content of your chip seal.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You want to wait to sweep until 85% of the moisture has evaporated.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If more than 10% of the aggregate is being removed, the application rate should be reduced.  </a:t>
            </a:r>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As noted in the </a:t>
            </a:r>
            <a:r>
              <a:rPr lang="en-US" sz="1200" b="0" i="0" u="none" strike="noStrike" cap="none" dirty="0" err="1">
                <a:solidFill>
                  <a:schemeClr val="dk1"/>
                </a:solidFill>
                <a:effectLst/>
                <a:latin typeface="Calibri"/>
                <a:ea typeface="Calibri"/>
                <a:cs typeface="Calibri"/>
                <a:sym typeface="Calibri"/>
              </a:rPr>
              <a:t>brooming</a:t>
            </a:r>
            <a:r>
              <a:rPr lang="en-US" sz="1200" b="0" i="0" u="none" strike="noStrike" cap="none" dirty="0">
                <a:solidFill>
                  <a:schemeClr val="dk1"/>
                </a:solidFill>
                <a:effectLst/>
                <a:latin typeface="Calibri"/>
                <a:ea typeface="Calibri"/>
                <a:cs typeface="Calibri"/>
                <a:sym typeface="Calibri"/>
              </a:rPr>
              <a:t> section, brooms may be rotary or vacuum, with vacuum sometimes being the preference in urban areas.</a:t>
            </a:r>
            <a:endParaRPr lang="en-US" dirty="0"/>
          </a:p>
        </p:txBody>
      </p:sp>
      <p:sp>
        <p:nvSpPr>
          <p:cNvPr id="315" name="Google Shape;31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Traffic control after placement of the chip seal should follow this table.  </a:t>
            </a:r>
          </a:p>
          <a:p>
            <a:pPr rtl="0"/>
            <a:r>
              <a:rPr lang="en-US" sz="1200" b="0" i="0" u="none" strike="noStrike" cap="none" dirty="0">
                <a:solidFill>
                  <a:schemeClr val="dk1"/>
                </a:solidFill>
                <a:effectLst/>
                <a:latin typeface="Calibri"/>
                <a:ea typeface="Calibri"/>
                <a:cs typeface="Calibri"/>
                <a:sym typeface="Calibri"/>
              </a:rPr>
              <a:t>The classes of Chip seal are based on Average Annual Daily Traffic.</a:t>
            </a:r>
          </a:p>
          <a:p>
            <a:pPr rtl="0"/>
            <a:r>
              <a:rPr lang="en-US" sz="1200" b="0" i="0" u="none" strike="noStrike" cap="none" dirty="0">
                <a:solidFill>
                  <a:schemeClr val="dk1"/>
                </a:solidFill>
                <a:effectLst/>
                <a:latin typeface="Calibri"/>
                <a:ea typeface="Calibri"/>
                <a:cs typeface="Calibri"/>
                <a:sym typeface="Calibri"/>
              </a:rPr>
              <a:t>As you can see, traffic is controlled with either speed limit signs or pilot cars.  </a:t>
            </a:r>
          </a:p>
          <a:p>
            <a:pPr rtl="0"/>
            <a:r>
              <a:rPr lang="en-US" sz="1200" b="0" i="0" u="none" strike="noStrike" cap="none" dirty="0">
                <a:solidFill>
                  <a:schemeClr val="dk1"/>
                </a:solidFill>
                <a:effectLst/>
                <a:latin typeface="Calibri"/>
                <a:ea typeface="Calibri"/>
                <a:cs typeface="Calibri"/>
                <a:sym typeface="Calibri"/>
              </a:rPr>
              <a:t>Pilot cars should be used until the roadway and shoulders have been swept free of aggregate.  </a:t>
            </a:r>
            <a:endParaRPr lang="en-US" b="0" dirty="0">
              <a:effectLst/>
            </a:endParaRPr>
          </a:p>
          <a:p>
            <a:br>
              <a:rPr lang="en-US" dirty="0"/>
            </a:br>
            <a:endParaRPr dirty="0"/>
          </a:p>
        </p:txBody>
      </p:sp>
      <p:sp>
        <p:nvSpPr>
          <p:cNvPr id="321" name="Google Shape;3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What a way to make a chip seal really look nice, but it has other benefits as well: creates a sharper contrast for pavement markings, improving visibility and the light application of asphalt binder aids in chip retention.  </a:t>
            </a:r>
          </a:p>
          <a:p>
            <a:pPr rtl="0"/>
            <a:r>
              <a:rPr lang="en-US" sz="1200" b="0" i="0" u="none" strike="noStrike" cap="none" dirty="0">
                <a:solidFill>
                  <a:schemeClr val="dk1"/>
                </a:solidFill>
                <a:effectLst/>
                <a:latin typeface="Calibri"/>
                <a:ea typeface="Calibri"/>
                <a:cs typeface="Calibri"/>
                <a:sym typeface="Calibri"/>
              </a:rPr>
              <a:t>One important thing to remember when applying the fog seal is you want to wait a minimum of 24 hours after placement of the chip seal and after the surface has been swept. </a:t>
            </a:r>
          </a:p>
          <a:p>
            <a:pPr rtl="0"/>
            <a:r>
              <a:rPr lang="en-US" sz="1200" b="0" i="0" u="none" strike="noStrike" cap="none" dirty="0">
                <a:solidFill>
                  <a:schemeClr val="dk1"/>
                </a:solidFill>
                <a:effectLst/>
                <a:latin typeface="Calibri"/>
                <a:ea typeface="Calibri"/>
                <a:cs typeface="Calibri"/>
                <a:sym typeface="Calibri"/>
              </a:rPr>
              <a:t> Early application can lead to locking in moisture.  </a:t>
            </a:r>
            <a:endParaRPr lang="en-US" b="0" dirty="0">
              <a:effectLst/>
            </a:endParaRPr>
          </a:p>
          <a:p>
            <a:br>
              <a:rPr lang="en-US" dirty="0"/>
            </a:br>
            <a:endParaRPr dirty="0"/>
          </a:p>
        </p:txBody>
      </p:sp>
      <p:sp>
        <p:nvSpPr>
          <p:cNvPr id="329" name="Google Shape;3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Measurement and payment is also included in the construction guide.</a:t>
            </a:r>
          </a:p>
          <a:p>
            <a:pPr rtl="0"/>
            <a:r>
              <a:rPr lang="en-US" sz="1200" b="0" i="0" u="none" strike="noStrike" cap="none" dirty="0">
                <a:solidFill>
                  <a:schemeClr val="dk1"/>
                </a:solidFill>
                <a:effectLst/>
                <a:latin typeface="Calibri"/>
                <a:ea typeface="Calibri"/>
                <a:cs typeface="Calibri"/>
                <a:sym typeface="Calibri"/>
              </a:rPr>
              <a:t>Measurement of emulsion is made at 60F and aggregate by area of pavement surface. </a:t>
            </a:r>
          </a:p>
          <a:p>
            <a:pPr rtl="0"/>
            <a:r>
              <a:rPr lang="en-US" sz="1200" b="0" i="0" u="none" strike="noStrike" cap="none" dirty="0">
                <a:solidFill>
                  <a:schemeClr val="dk1"/>
                </a:solidFill>
                <a:effectLst/>
                <a:latin typeface="Calibri"/>
                <a:ea typeface="Calibri"/>
                <a:cs typeface="Calibri"/>
                <a:sym typeface="Calibri"/>
              </a:rPr>
              <a:t> Payment can be made in two ways, either or unit costs of emulsion, both chip seal and fog seal  in gallons and aggregate in tons or total area covered chip seal yd’s squared.</a:t>
            </a:r>
            <a:endParaRPr lang="en-US" b="0" dirty="0">
              <a:effectLst/>
            </a:endParaRPr>
          </a:p>
          <a:p>
            <a:br>
              <a:rPr lang="en-US" dirty="0"/>
            </a:br>
            <a:endParaRPr dirty="0"/>
          </a:p>
        </p:txBody>
      </p:sp>
      <p:sp>
        <p:nvSpPr>
          <p:cNvPr id="337" name="Google Shape;3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False.  Fog seals also help with visibility and chip retention.  </a:t>
            </a:r>
            <a:endParaRPr dirty="0"/>
          </a:p>
        </p:txBody>
      </p:sp>
      <p:sp>
        <p:nvSpPr>
          <p:cNvPr id="233" name="Google Shape;2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2926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These last few slides along with the critical keys that have been scattered throughout the presentation are some of the important takeaways from the construction and QA guides.  </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Aggregate Dust - Aggregate Dust above the limits inhibits bond between the chips and the asphalt emulsion.  </a:t>
            </a:r>
          </a:p>
          <a:p>
            <a:pPr rtl="0"/>
            <a:r>
              <a:rPr lang="en-US" sz="1200" b="0" i="0" u="none" strike="noStrike" cap="none" dirty="0">
                <a:solidFill>
                  <a:schemeClr val="dk1"/>
                </a:solidFill>
                <a:effectLst/>
                <a:latin typeface="Calibri"/>
                <a:ea typeface="Calibri"/>
                <a:cs typeface="Calibri"/>
                <a:sym typeface="Calibri"/>
              </a:rPr>
              <a:t>Cure time - slower setting emulsions take much longer to cure thus sweeping and traffic must be delayed.  Rapid setting is always the first choice.  </a:t>
            </a:r>
          </a:p>
          <a:p>
            <a:pPr rtl="0"/>
            <a:r>
              <a:rPr lang="en-US" sz="1200" b="0" i="0" u="none" strike="noStrike" cap="none" dirty="0">
                <a:solidFill>
                  <a:schemeClr val="dk1"/>
                </a:solidFill>
                <a:effectLst/>
                <a:latin typeface="Calibri"/>
                <a:ea typeface="Calibri"/>
                <a:cs typeface="Calibri"/>
                <a:sym typeface="Calibri"/>
              </a:rPr>
              <a:t>Rounded aggregate - rounded aggregate is more susceptible to rolling and displacement by traffic.  </a:t>
            </a:r>
          </a:p>
          <a:p>
            <a:pPr rtl="0"/>
            <a:r>
              <a:rPr lang="en-US" sz="1200" b="0" i="0" u="none" strike="noStrike" cap="none" dirty="0">
                <a:solidFill>
                  <a:schemeClr val="dk1"/>
                </a:solidFill>
                <a:effectLst/>
                <a:latin typeface="Calibri"/>
                <a:ea typeface="Calibri"/>
                <a:cs typeface="Calibri"/>
                <a:sym typeface="Calibri"/>
              </a:rPr>
              <a:t>Roller passes - First roller pass within two minutes and limit roller speed to maximum 3 mph. </a:t>
            </a:r>
          </a:p>
          <a:p>
            <a:pPr rtl="0"/>
            <a:r>
              <a:rPr lang="en-US" sz="1200" b="0" i="0" u="none" strike="noStrike" cap="none" dirty="0">
                <a:solidFill>
                  <a:schemeClr val="dk1"/>
                </a:solidFill>
                <a:effectLst/>
                <a:latin typeface="Calibri"/>
                <a:ea typeface="Calibri"/>
                <a:cs typeface="Calibri"/>
                <a:sym typeface="Calibri"/>
              </a:rPr>
              <a:t> Emulsified Asphalt Spray rate - this must be a calibrated and verified number.  </a:t>
            </a:r>
            <a:endParaRPr lang="en-US" b="0" dirty="0">
              <a:effectLst/>
            </a:endParaRPr>
          </a:p>
          <a:p>
            <a:br>
              <a:rPr lang="en-US" dirty="0"/>
            </a:br>
            <a:endParaRPr dirty="0"/>
          </a:p>
        </p:txBody>
      </p:sp>
      <p:sp>
        <p:nvSpPr>
          <p:cNvPr id="348" name="Google Shape;348;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A few more here.  Aggregate spread rate - This must be a calibrated and verified amount, can be verified by checking truck weight and dividing by the area covered.  </a:t>
            </a:r>
          </a:p>
          <a:p>
            <a:pPr rtl="0"/>
            <a:r>
              <a:rPr lang="en-US" sz="1200" b="0" i="0" u="none" strike="noStrike" cap="none" dirty="0">
                <a:solidFill>
                  <a:schemeClr val="dk1"/>
                </a:solidFill>
                <a:effectLst/>
                <a:latin typeface="Calibri"/>
                <a:ea typeface="Calibri"/>
                <a:cs typeface="Calibri"/>
                <a:sym typeface="Calibri"/>
              </a:rPr>
              <a:t>Aggregate gradations - Gradations should be checked from both the stockpile and the hopper to ensure the aggregate quality is on specification. </a:t>
            </a:r>
          </a:p>
          <a:p>
            <a:pPr rtl="0"/>
            <a:r>
              <a:rPr lang="en-US" sz="1200" b="0" i="0" u="none" strike="noStrike" cap="none" dirty="0">
                <a:solidFill>
                  <a:schemeClr val="dk1"/>
                </a:solidFill>
                <a:effectLst/>
                <a:latin typeface="Calibri"/>
                <a:ea typeface="Calibri"/>
                <a:cs typeface="Calibri"/>
                <a:sym typeface="Calibri"/>
              </a:rPr>
              <a:t> Application rate checks - Quick check so application rates (volume of emulsion/area &amp; weight of aggregate/are) are recommended - 4X daily. </a:t>
            </a:r>
          </a:p>
          <a:p>
            <a:pPr rtl="0"/>
            <a:r>
              <a:rPr lang="en-US" sz="1200" b="0" i="0" u="none" strike="noStrike" cap="none" dirty="0">
                <a:solidFill>
                  <a:schemeClr val="dk1"/>
                </a:solidFill>
                <a:effectLst/>
                <a:latin typeface="Calibri"/>
                <a:ea typeface="Calibri"/>
                <a:cs typeface="Calibri"/>
                <a:sym typeface="Calibri"/>
              </a:rPr>
              <a:t>Ambient and pavement temperatures and just weather in general - these need to meet the specifications listed in the guide for the day of and for the days proceeding.</a:t>
            </a:r>
            <a:endParaRPr lang="en-US" b="0" dirty="0">
              <a:effectLst/>
            </a:endParaRPr>
          </a:p>
          <a:p>
            <a:br>
              <a:rPr lang="en-US" dirty="0"/>
            </a:br>
            <a:endParaRPr dirty="0"/>
          </a:p>
        </p:txBody>
      </p:sp>
      <p:sp>
        <p:nvSpPr>
          <p:cNvPr id="358" name="Google Shape;35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So, lets get right into it.  In this first section, we are going to cover materials, asphalt emulsion quality sampling and testing along with aggregate quality sampling and testing.  </a:t>
            </a:r>
            <a:endParaRPr lang="en-US" b="0" dirty="0">
              <a:effectLst/>
            </a:endParaRPr>
          </a:p>
          <a:p>
            <a:br>
              <a:rPr lang="en-US" dirty="0"/>
            </a:br>
            <a:endParaRPr dirty="0"/>
          </a:p>
        </p:txBody>
      </p:sp>
      <p:sp>
        <p:nvSpPr>
          <p:cNvPr id="145" name="Google Shape;14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dirty="0"/>
              <a:t>*Incorporate a QA/QC program into specification.  Without quality you have nothing. </a:t>
            </a:r>
          </a:p>
          <a:p>
            <a:pPr marL="0" lvl="0" indent="0" algn="l" rtl="0">
              <a:lnSpc>
                <a:spcPct val="90000"/>
              </a:lnSpc>
              <a:spcBef>
                <a:spcPts val="0"/>
              </a:spcBef>
              <a:spcAft>
                <a:spcPts val="0"/>
              </a:spcAft>
              <a:buClr>
                <a:schemeClr val="dk1"/>
              </a:buClr>
              <a:buSzPts val="2800"/>
              <a:buNone/>
            </a:pPr>
            <a:r>
              <a:rPr lang="en-US" dirty="0"/>
              <a:t>*Quality assurance guides are developed for slurry and chip seal.</a:t>
            </a:r>
          </a:p>
          <a:p>
            <a:pPr marL="0" indent="0">
              <a:buNone/>
            </a:pPr>
            <a:r>
              <a:rPr lang="en-US" dirty="0"/>
              <a:t>*The guide includes:</a:t>
            </a:r>
          </a:p>
          <a:p>
            <a:r>
              <a:rPr lang="en-US" dirty="0"/>
              <a:t>Contractor Quality Control</a:t>
            </a:r>
          </a:p>
          <a:p>
            <a:r>
              <a:rPr lang="en-US" dirty="0"/>
              <a:t>Agency Acceptance Protocols</a:t>
            </a:r>
          </a:p>
          <a:p>
            <a:r>
              <a:rPr lang="en-US" dirty="0"/>
              <a:t>Independent Assurance</a:t>
            </a:r>
          </a:p>
          <a:p>
            <a:pPr marL="0" lvl="0" indent="0" algn="l" rtl="0">
              <a:lnSpc>
                <a:spcPct val="90000"/>
              </a:lnSpc>
              <a:spcBef>
                <a:spcPts val="0"/>
              </a:spcBef>
              <a:spcAft>
                <a:spcPts val="0"/>
              </a:spcAft>
              <a:buClr>
                <a:schemeClr val="dk1"/>
              </a:buClr>
              <a:buSzPts val="2800"/>
              <a:buNone/>
            </a:pPr>
            <a:endParaRPr lang="en-US" dirty="0"/>
          </a:p>
          <a:p>
            <a:pPr marL="0" lvl="0" indent="0" algn="l" rtl="0">
              <a:spcBef>
                <a:spcPts val="0"/>
              </a:spcBef>
              <a:spcAft>
                <a:spcPts val="0"/>
              </a:spcAft>
              <a:buNone/>
            </a:pPr>
            <a:endParaRPr dirty="0"/>
          </a:p>
        </p:txBody>
      </p:sp>
      <p:sp>
        <p:nvSpPr>
          <p:cNvPr id="407" name="Google Shape;40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get what you test/inspect  NOT what you EXPECT</a:t>
            </a:r>
          </a:p>
          <a:p>
            <a:r>
              <a:rPr lang="en-US" dirty="0"/>
              <a:t>Stress importance of testing </a:t>
            </a:r>
          </a:p>
        </p:txBody>
      </p:sp>
    </p:spTree>
    <p:extLst>
      <p:ext uri="{BB962C8B-B14F-4D97-AF65-F5344CB8AC3E}">
        <p14:creationId xmlns:p14="http://schemas.microsoft.com/office/powerpoint/2010/main" val="2168352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*It is important to have trained or certified inspectors and construction staff to ensure that quality work is being completed.</a:t>
            </a:r>
          </a:p>
          <a:p>
            <a:pPr marL="0" lvl="0" indent="0" algn="l" rtl="0">
              <a:spcBef>
                <a:spcPts val="0"/>
              </a:spcBef>
              <a:spcAft>
                <a:spcPts val="0"/>
              </a:spcAft>
              <a:buNone/>
            </a:pPr>
            <a:r>
              <a:rPr lang="en-US" dirty="0"/>
              <a:t>*They need to know the state specs and equipment requirements.</a:t>
            </a:r>
          </a:p>
          <a:p>
            <a:pPr marL="0" lvl="0" indent="0" algn="l" rtl="0">
              <a:spcBef>
                <a:spcPts val="0"/>
              </a:spcBef>
              <a:spcAft>
                <a:spcPts val="0"/>
              </a:spcAft>
              <a:buNone/>
            </a:pPr>
            <a:r>
              <a:rPr lang="en-US" dirty="0"/>
              <a:t>*They need to know what good and bad work looks like.  </a:t>
            </a:r>
          </a:p>
          <a:p>
            <a:pPr marL="0" lvl="0" indent="0" algn="l" rtl="0">
              <a:spcBef>
                <a:spcPts val="0"/>
              </a:spcBef>
              <a:spcAft>
                <a:spcPts val="0"/>
              </a:spcAft>
              <a:buNone/>
            </a:pPr>
            <a:r>
              <a:rPr lang="en-US" dirty="0"/>
              <a:t>*They need to know the specs on the materials as they review certificates of analyses showing up on the job.  </a:t>
            </a:r>
            <a:endParaRPr dirty="0"/>
          </a:p>
        </p:txBody>
      </p:sp>
      <p:sp>
        <p:nvSpPr>
          <p:cNvPr id="415" name="Google Shape;41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 I hope this is encouraging to go out and use the newly developed construction guide.  If you want any assistance implementing this spec into your existing spec, need any training or are interested in doing  a demo following these guides for a treatment you have planned for this year or the following year, please reach out and I can help or I can put you in touch with someone else from our group that can.</a:t>
            </a:r>
            <a:endParaRPr dirty="0"/>
          </a:p>
        </p:txBody>
      </p:sp>
      <p:sp>
        <p:nvSpPr>
          <p:cNvPr id="424" name="Google Shape;42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Starting with the emulsified asphalt, the AASHTO specifications for these materials are M140 which covers anionic emulsions, M208 which covers cationic emulsions and M316 which covers both anionic and cationic polymer modified emulsions. </a:t>
            </a:r>
          </a:p>
          <a:p>
            <a:pPr rtl="0"/>
            <a:r>
              <a:rPr lang="en-US" sz="1200" b="0" i="0" u="none" strike="noStrike" cap="none" dirty="0">
                <a:solidFill>
                  <a:schemeClr val="dk1"/>
                </a:solidFill>
                <a:effectLst/>
                <a:latin typeface="Calibri"/>
                <a:ea typeface="Calibri"/>
                <a:cs typeface="Calibri"/>
                <a:sym typeface="Calibri"/>
              </a:rPr>
              <a:t> In all of these different types of emulsions represented in the standards, preference is given to the rapid setting type.  </a:t>
            </a:r>
          </a:p>
          <a:p>
            <a:pPr rtl="0"/>
            <a:r>
              <a:rPr lang="en-US" sz="1200" b="0" i="0" u="none" strike="noStrike" cap="none" dirty="0">
                <a:solidFill>
                  <a:schemeClr val="dk1"/>
                </a:solidFill>
                <a:effectLst/>
                <a:latin typeface="Calibri"/>
                <a:ea typeface="Calibri"/>
                <a:cs typeface="Calibri"/>
                <a:sym typeface="Calibri"/>
              </a:rPr>
              <a:t>Certifications should be provided for every tanker load of material used in the job.  We have an example of a certification here.  Samples should also be collected from the job site for additional testing. Depending on the test, this can be every 200-500 tons. Those QC tests and frequencies are outlined in the QA Guide for Chip Seals. </a:t>
            </a:r>
            <a:endParaRPr lang="en-US" b="0" dirty="0">
              <a:effectLst/>
            </a:endParaRPr>
          </a:p>
          <a:p>
            <a:br>
              <a:rPr lang="en-US" dirty="0"/>
            </a:br>
            <a:endParaRPr dirty="0"/>
          </a:p>
        </p:txBody>
      </p:sp>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Moving onto aggregate, In AASHTO MP 27 section 6.1, Tables 1 and 2 for specification for aggregate used in chip seals.  </a:t>
            </a:r>
          </a:p>
          <a:p>
            <a:pPr rtl="0"/>
            <a:r>
              <a:rPr lang="en-US" sz="1200" b="0" i="0" u="none" strike="noStrike" cap="none" dirty="0">
                <a:solidFill>
                  <a:schemeClr val="dk1"/>
                </a:solidFill>
                <a:effectLst/>
                <a:latin typeface="Calibri"/>
                <a:ea typeface="Calibri"/>
                <a:cs typeface="Calibri"/>
                <a:sym typeface="Calibri"/>
              </a:rPr>
              <a:t>Single sized aggregate is preferred to graded aggregate.  </a:t>
            </a:r>
          </a:p>
          <a:p>
            <a:pPr rtl="0"/>
            <a:r>
              <a:rPr lang="en-US" sz="1200" b="0" i="0" u="none" strike="noStrike" cap="none" dirty="0">
                <a:solidFill>
                  <a:schemeClr val="dk1"/>
                </a:solidFill>
                <a:effectLst/>
                <a:latin typeface="Calibri"/>
                <a:ea typeface="Calibri"/>
                <a:cs typeface="Calibri"/>
                <a:sym typeface="Calibri"/>
              </a:rPr>
              <a:t>There are less voids in graded aggregate and less room to fit the emulsified asphalt. </a:t>
            </a:r>
          </a:p>
          <a:p>
            <a:pPr rtl="0"/>
            <a:r>
              <a:rPr lang="en-US" sz="1200" b="0" i="0" u="none" strike="noStrike" cap="none" dirty="0">
                <a:solidFill>
                  <a:schemeClr val="dk1"/>
                </a:solidFill>
                <a:effectLst/>
                <a:latin typeface="Calibri"/>
                <a:ea typeface="Calibri"/>
                <a:cs typeface="Calibri"/>
                <a:sym typeface="Calibri"/>
              </a:rPr>
              <a:t> Other quality considerations are covered in the QA document for Chip seals.  </a:t>
            </a:r>
          </a:p>
          <a:p>
            <a:pPr rtl="0"/>
            <a:r>
              <a:rPr lang="en-US" sz="1200" b="0" i="0" u="none" strike="noStrike" cap="none" dirty="0">
                <a:solidFill>
                  <a:schemeClr val="dk1"/>
                </a:solidFill>
                <a:effectLst/>
                <a:latin typeface="Calibri"/>
                <a:ea typeface="Calibri"/>
                <a:cs typeface="Calibri"/>
                <a:sym typeface="Calibri"/>
              </a:rPr>
              <a:t>Certifications should be provided prior to construction and whenever there is a source change.  </a:t>
            </a:r>
          </a:p>
          <a:p>
            <a:pPr rtl="0"/>
            <a:r>
              <a:rPr lang="en-US" sz="1200" b="0" i="0" u="none" strike="noStrike" cap="none" dirty="0">
                <a:solidFill>
                  <a:schemeClr val="dk1"/>
                </a:solidFill>
                <a:effectLst/>
                <a:latin typeface="Calibri"/>
                <a:ea typeface="Calibri"/>
                <a:cs typeface="Calibri"/>
                <a:sym typeface="Calibri"/>
              </a:rPr>
              <a:t>When taking samples of stockpile, the stockpile height should be noted.  Taller stockpiles can lead to greater segregation.  The best technique to minimize this is dropping truck piles next to each other to minimize that high cone heap and keeping the larger particles from rolling.</a:t>
            </a:r>
            <a:endParaRPr lang="en-US" b="0" dirty="0">
              <a:effectLst/>
            </a:endParaRPr>
          </a:p>
          <a:p>
            <a:br>
              <a:rPr lang="en-US" dirty="0"/>
            </a:br>
            <a:endParaRPr dirty="0"/>
          </a:p>
        </p:txBody>
      </p:sp>
      <p:sp>
        <p:nvSpPr>
          <p:cNvPr id="164" name="Google Shape;16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The first Critical Key to Success.  Aggregate and Asphalt emulsion quality specs have to be met.  You have to monitor the certificates of analyses.  You have to sample and test the aggregate and emulsion.  Just a couple of things that can happen on the roadway when those specs are not met:</a:t>
            </a:r>
            <a:endParaRPr lang="en-US" b="0" dirty="0">
              <a:effectLst/>
            </a:endParaRPr>
          </a:p>
          <a:p>
            <a:pPr rtl="0" fontAlgn="base"/>
            <a:r>
              <a:rPr lang="en-US" sz="1200" b="0" i="0" u="none" strike="noStrike" cap="none" dirty="0">
                <a:solidFill>
                  <a:schemeClr val="dk1"/>
                </a:solidFill>
                <a:effectLst/>
                <a:latin typeface="Calibri"/>
                <a:ea typeface="Calibri"/>
                <a:cs typeface="Calibri"/>
                <a:sym typeface="Calibri"/>
              </a:rPr>
              <a:t>Low viscosity emulsion can flow off the existing pavement before the aggregate is placed.</a:t>
            </a:r>
          </a:p>
          <a:p>
            <a:pPr rtl="0" fontAlgn="base"/>
            <a:r>
              <a:rPr lang="en-US" sz="1200" b="0" i="0" u="none" strike="noStrike" cap="none" dirty="0">
                <a:solidFill>
                  <a:schemeClr val="dk1"/>
                </a:solidFill>
                <a:effectLst/>
                <a:latin typeface="Calibri"/>
                <a:ea typeface="Calibri"/>
                <a:cs typeface="Calibri"/>
                <a:sym typeface="Calibri"/>
              </a:rPr>
              <a:t>High flakiness index of the aggregate can lead to bleeding due to the aggregate not laying on it’s flattest side.</a:t>
            </a:r>
          </a:p>
          <a:p>
            <a:pPr rtl="0" fontAlgn="base"/>
            <a:r>
              <a:rPr lang="en-US" sz="1200" b="0" i="0" u="none" strike="noStrike" cap="none" dirty="0">
                <a:solidFill>
                  <a:schemeClr val="dk1"/>
                </a:solidFill>
                <a:effectLst/>
                <a:latin typeface="Calibri"/>
                <a:ea typeface="Calibri"/>
                <a:cs typeface="Calibri"/>
                <a:sym typeface="Calibri"/>
              </a:rPr>
              <a:t>High quantities of No. 200 dust can lead to less chip retention.  </a:t>
            </a:r>
          </a:p>
          <a:p>
            <a:pPr rtl="0" fontAlgn="base"/>
            <a:r>
              <a:rPr lang="en-US" sz="1200" b="0" i="0" u="none" strike="noStrike" cap="none" dirty="0">
                <a:solidFill>
                  <a:schemeClr val="dk1"/>
                </a:solidFill>
                <a:effectLst/>
                <a:latin typeface="Calibri"/>
                <a:ea typeface="Calibri"/>
                <a:cs typeface="Calibri"/>
                <a:sym typeface="Calibri"/>
              </a:rPr>
              <a:t>Aggregate too wet can lead to longer cure times. </a:t>
            </a:r>
          </a:p>
          <a:p>
            <a:pPr rtl="0"/>
            <a:r>
              <a:rPr lang="en-US" sz="1200" b="0" i="0" u="none" strike="noStrike" cap="none" dirty="0">
                <a:solidFill>
                  <a:schemeClr val="dk1"/>
                </a:solidFill>
                <a:effectLst/>
                <a:latin typeface="Calibri"/>
                <a:ea typeface="Calibri"/>
                <a:cs typeface="Calibri"/>
                <a:sym typeface="Calibri"/>
              </a:rPr>
              <a:t>Checking your certificates coupled with sampling and testing can help to ensure you have the proper materials.</a:t>
            </a:r>
            <a:endParaRPr lang="en-US" b="0" dirty="0">
              <a:effectLst/>
            </a:endParaRPr>
          </a:p>
          <a:p>
            <a:br>
              <a:rPr lang="en-US" dirty="0"/>
            </a:br>
            <a:endParaRPr lang="en-US"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366" name="Google Shape;3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Time for a knowledge check. Answer E, all of the above.  </a:t>
            </a:r>
            <a:endParaRPr lang="en-US" b="0" dirty="0">
              <a:effectLst/>
            </a:endParaRPr>
          </a:p>
          <a:p>
            <a:br>
              <a:rPr lang="en-US" dirty="0"/>
            </a:br>
            <a:endParaRPr dirty="0"/>
          </a:p>
        </p:txBody>
      </p:sp>
      <p:sp>
        <p:nvSpPr>
          <p:cNvPr id="173" name="Google Shape;17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cap="none" dirty="0">
                <a:solidFill>
                  <a:schemeClr val="dk1"/>
                </a:solidFill>
                <a:effectLst/>
                <a:latin typeface="Calibri"/>
                <a:ea typeface="Calibri"/>
                <a:cs typeface="Calibri"/>
                <a:sym typeface="Calibri"/>
              </a:rPr>
              <a:t>Now for our next topic, mix Designs.  The quantity, or application rate of emulsified asphalt and aggregate chips used in chip seal construction plays a large role in determining the success of the treatment. </a:t>
            </a:r>
          </a:p>
          <a:p>
            <a:pPr rtl="0"/>
            <a:r>
              <a:rPr lang="en-US" sz="1200" b="0" i="0" u="none" strike="noStrike" cap="none" dirty="0">
                <a:solidFill>
                  <a:schemeClr val="dk1"/>
                </a:solidFill>
                <a:effectLst/>
                <a:latin typeface="Calibri"/>
                <a:ea typeface="Calibri"/>
                <a:cs typeface="Calibri"/>
                <a:sym typeface="Calibri"/>
              </a:rPr>
              <a:t> The design should be conducted per PP82 or the McLeod method.  With the design complete, emulsion should be applied within +/- 5% of design and aggregate should be placed at design rate with minor adjustments.  </a:t>
            </a:r>
          </a:p>
          <a:p>
            <a:pPr rtl="0"/>
            <a:r>
              <a:rPr lang="en-US" sz="1200" b="0" i="0" u="none" strike="noStrike" cap="none" dirty="0">
                <a:solidFill>
                  <a:schemeClr val="dk1"/>
                </a:solidFill>
                <a:effectLst/>
                <a:latin typeface="Calibri"/>
                <a:ea typeface="Calibri"/>
                <a:cs typeface="Calibri"/>
                <a:sym typeface="Calibri"/>
              </a:rPr>
              <a:t>A couple of examples for sticking to the design : </a:t>
            </a:r>
            <a:endParaRPr lang="en-US" b="0" dirty="0">
              <a:effectLst/>
            </a:endParaRPr>
          </a:p>
          <a:p>
            <a:pPr rtl="0" fontAlgn="base"/>
            <a:r>
              <a:rPr lang="en-US" sz="1200" b="0" i="0" u="none" strike="noStrike" cap="none" dirty="0">
                <a:solidFill>
                  <a:schemeClr val="dk1"/>
                </a:solidFill>
                <a:effectLst/>
                <a:latin typeface="Calibri"/>
                <a:ea typeface="Calibri"/>
                <a:cs typeface="Calibri"/>
                <a:sym typeface="Calibri"/>
              </a:rPr>
              <a:t>When too much emulsified asphalt is used, the aggregate becomes buried and flushing occurs.</a:t>
            </a:r>
          </a:p>
          <a:p>
            <a:pPr rtl="0" fontAlgn="base"/>
            <a:r>
              <a:rPr lang="en-US" sz="1200" b="0" i="0" u="none" strike="noStrike" cap="none" dirty="0">
                <a:solidFill>
                  <a:schemeClr val="dk1"/>
                </a:solidFill>
                <a:effectLst/>
                <a:latin typeface="Calibri"/>
                <a:ea typeface="Calibri"/>
                <a:cs typeface="Calibri"/>
                <a:sym typeface="Calibri"/>
              </a:rPr>
              <a:t>If too little emulsified asphalt is used, the aggregate dislodges under traffic and windshield damage occurs.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0285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D2CBC9"/>
        </a:solidFill>
        <a:effectLst/>
      </p:bgPr>
    </p:bg>
    <p:spTree>
      <p:nvGrpSpPr>
        <p:cNvPr id="1" name="Shape 15"/>
        <p:cNvGrpSpPr/>
        <p:nvPr/>
      </p:nvGrpSpPr>
      <p:grpSpPr>
        <a:xfrm>
          <a:off x="0" y="0"/>
          <a:ext cx="0" cy="0"/>
          <a:chOff x="0" y="0"/>
          <a:chExt cx="0" cy="0"/>
        </a:xfrm>
      </p:grpSpPr>
      <p:sp>
        <p:nvSpPr>
          <p:cNvPr id="16" name="Google Shape;16;p38"/>
          <p:cNvSpPr txBox="1">
            <a:spLocks noGrp="1"/>
          </p:cNvSpPr>
          <p:nvPr>
            <p:ph type="ctrTitle"/>
          </p:nvPr>
        </p:nvSpPr>
        <p:spPr>
          <a:xfrm>
            <a:off x="1499724" y="2503488"/>
            <a:ext cx="9144000" cy="203416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Lato"/>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8"/>
          <p:cNvSpPr txBox="1">
            <a:spLocks noGrp="1"/>
          </p:cNvSpPr>
          <p:nvPr>
            <p:ph type="subTitle" idx="1"/>
          </p:nvPr>
        </p:nvSpPr>
        <p:spPr>
          <a:xfrm>
            <a:off x="1499724" y="462972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grpSp>
        <p:nvGrpSpPr>
          <p:cNvPr id="21" name="Google Shape;21;p38"/>
          <p:cNvGrpSpPr/>
          <p:nvPr/>
        </p:nvGrpSpPr>
        <p:grpSpPr>
          <a:xfrm>
            <a:off x="3996117" y="275130"/>
            <a:ext cx="4199766" cy="2209452"/>
            <a:chOff x="3673784" y="275130"/>
            <a:chExt cx="4199766" cy="2209452"/>
          </a:xfrm>
        </p:grpSpPr>
        <p:pic>
          <p:nvPicPr>
            <p:cNvPr id="22" name="Google Shape;22;p38"/>
            <p:cNvPicPr preferRelativeResize="0"/>
            <p:nvPr/>
          </p:nvPicPr>
          <p:blipFill rotWithShape="1">
            <a:blip r:embed="rId2">
              <a:alphaModFix/>
            </a:blip>
            <a:srcRect/>
            <a:stretch/>
          </p:blipFill>
          <p:spPr>
            <a:xfrm>
              <a:off x="3673784" y="275130"/>
              <a:ext cx="4199766" cy="2209452"/>
            </a:xfrm>
            <a:prstGeom prst="roundRect">
              <a:avLst>
                <a:gd name="adj" fmla="val 16667"/>
              </a:avLst>
            </a:prstGeom>
            <a:noFill/>
            <a:ln>
              <a:noFill/>
            </a:ln>
            <a:effectLst>
              <a:outerShdw blurRad="292100" dist="139700" dir="2700000" algn="tl" rotWithShape="0">
                <a:srgbClr val="333333">
                  <a:alpha val="64705"/>
                </a:srgbClr>
              </a:outerShdw>
            </a:effectLst>
          </p:spPr>
        </p:pic>
        <p:sp>
          <p:nvSpPr>
            <p:cNvPr id="23" name="Google Shape;23;p38"/>
            <p:cNvSpPr/>
            <p:nvPr/>
          </p:nvSpPr>
          <p:spPr>
            <a:xfrm>
              <a:off x="3673784" y="275130"/>
              <a:ext cx="4199766" cy="2209452"/>
            </a:xfrm>
            <a:prstGeom prst="roundRect">
              <a:avLst>
                <a:gd name="adj" fmla="val 16667"/>
              </a:avLst>
            </a:prstGeom>
            <a:noFill/>
            <a:ln w="28575" cap="flat" cmpd="sng">
              <a:solidFill>
                <a:srgbClr val="41658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 Fan Main" type="obj">
  <p:cSld name="OBJECT">
    <p:bg>
      <p:bgPr>
        <a:solidFill>
          <a:srgbClr val="D2CBC9"/>
        </a:solidFill>
        <a:effectLst/>
      </p:bgPr>
    </p:bg>
    <p:spTree>
      <p:nvGrpSpPr>
        <p:cNvPr id="1" name="Shape 94"/>
        <p:cNvGrpSpPr/>
        <p:nvPr/>
      </p:nvGrpSpPr>
      <p:grpSpPr>
        <a:xfrm>
          <a:off x="0" y="0"/>
          <a:ext cx="0" cy="0"/>
          <a:chOff x="0" y="0"/>
          <a:chExt cx="0" cy="0"/>
        </a:xfrm>
      </p:grpSpPr>
      <p:pic>
        <p:nvPicPr>
          <p:cNvPr id="95" name="Google Shape;95;p42"/>
          <p:cNvPicPr preferRelativeResize="0"/>
          <p:nvPr/>
        </p:nvPicPr>
        <p:blipFill rotWithShape="1">
          <a:blip r:embed="rId2">
            <a:alphaModFix/>
          </a:blip>
          <a:srcRect/>
          <a:stretch/>
        </p:blipFill>
        <p:spPr>
          <a:xfrm>
            <a:off x="10417910" y="-16310"/>
            <a:ext cx="1774090" cy="1408298"/>
          </a:xfrm>
          <a:prstGeom prst="rect">
            <a:avLst/>
          </a:prstGeom>
          <a:noFill/>
          <a:ln>
            <a:noFill/>
          </a:ln>
        </p:spPr>
      </p:pic>
      <p:sp>
        <p:nvSpPr>
          <p:cNvPr id="96" name="Google Shape;96;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lt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lt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lt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lt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7" name="Google Shape;9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2"/>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chemeClr val="lt1"/>
                </a:solidFill>
                <a:latin typeface="Lato"/>
                <a:ea typeface="Lato"/>
                <a:cs typeface="Lato"/>
                <a:sym typeface="Lato"/>
              </a:defRPr>
            </a:lvl1pPr>
            <a:lvl2pPr marL="0" lvl="1" indent="0" algn="ctr">
              <a:spcBef>
                <a:spcPts val="0"/>
              </a:spcBef>
              <a:buNone/>
              <a:defRPr sz="1200" b="0" i="0" u="none" strike="noStrike" cap="none">
                <a:solidFill>
                  <a:schemeClr val="lt1"/>
                </a:solidFill>
                <a:latin typeface="Lato"/>
                <a:ea typeface="Lato"/>
                <a:cs typeface="Lato"/>
                <a:sym typeface="Lato"/>
              </a:defRPr>
            </a:lvl2pPr>
            <a:lvl3pPr marL="0" lvl="2" indent="0" algn="ctr">
              <a:spcBef>
                <a:spcPts val="0"/>
              </a:spcBef>
              <a:buNone/>
              <a:defRPr sz="1200" b="0" i="0" u="none" strike="noStrike" cap="none">
                <a:solidFill>
                  <a:schemeClr val="lt1"/>
                </a:solidFill>
                <a:latin typeface="Lato"/>
                <a:ea typeface="Lato"/>
                <a:cs typeface="Lato"/>
                <a:sym typeface="Lato"/>
              </a:defRPr>
            </a:lvl3pPr>
            <a:lvl4pPr marL="0" lvl="3" indent="0" algn="ctr">
              <a:spcBef>
                <a:spcPts val="0"/>
              </a:spcBef>
              <a:buNone/>
              <a:defRPr sz="1200" b="0" i="0" u="none" strike="noStrike" cap="none">
                <a:solidFill>
                  <a:schemeClr val="lt1"/>
                </a:solidFill>
                <a:latin typeface="Lato"/>
                <a:ea typeface="Lato"/>
                <a:cs typeface="Lato"/>
                <a:sym typeface="Lato"/>
              </a:defRPr>
            </a:lvl4pPr>
            <a:lvl5pPr marL="0" lvl="4" indent="0" algn="ctr">
              <a:spcBef>
                <a:spcPts val="0"/>
              </a:spcBef>
              <a:buNone/>
              <a:defRPr sz="1200" b="0" i="0" u="none" strike="noStrike" cap="none">
                <a:solidFill>
                  <a:schemeClr val="lt1"/>
                </a:solidFill>
                <a:latin typeface="Lato"/>
                <a:ea typeface="Lato"/>
                <a:cs typeface="Lato"/>
                <a:sym typeface="Lato"/>
              </a:defRPr>
            </a:lvl5pPr>
            <a:lvl6pPr marL="0" lvl="5" indent="0" algn="ctr">
              <a:spcBef>
                <a:spcPts val="0"/>
              </a:spcBef>
              <a:buNone/>
              <a:defRPr sz="1200" b="0" i="0" u="none" strike="noStrike" cap="none">
                <a:solidFill>
                  <a:schemeClr val="lt1"/>
                </a:solidFill>
                <a:latin typeface="Lato"/>
                <a:ea typeface="Lato"/>
                <a:cs typeface="Lato"/>
                <a:sym typeface="Lato"/>
              </a:defRPr>
            </a:lvl6pPr>
            <a:lvl7pPr marL="0" lvl="6" indent="0" algn="ctr">
              <a:spcBef>
                <a:spcPts val="0"/>
              </a:spcBef>
              <a:buNone/>
              <a:defRPr sz="1200" b="0" i="0" u="none" strike="noStrike" cap="none">
                <a:solidFill>
                  <a:schemeClr val="lt1"/>
                </a:solidFill>
                <a:latin typeface="Lato"/>
                <a:ea typeface="Lato"/>
                <a:cs typeface="Lato"/>
                <a:sym typeface="Lato"/>
              </a:defRPr>
            </a:lvl7pPr>
            <a:lvl8pPr marL="0" lvl="7" indent="0" algn="ctr">
              <a:spcBef>
                <a:spcPts val="0"/>
              </a:spcBef>
              <a:buNone/>
              <a:defRPr sz="1200" b="0" i="0" u="none" strike="noStrike" cap="none">
                <a:solidFill>
                  <a:schemeClr val="lt1"/>
                </a:solidFill>
                <a:latin typeface="Lato"/>
                <a:ea typeface="Lato"/>
                <a:cs typeface="Lato"/>
                <a:sym typeface="Lato"/>
              </a:defRPr>
            </a:lvl8pPr>
            <a:lvl9pPr marL="0" lvl="8" indent="0" algn="ctr">
              <a:spcBef>
                <a:spcPts val="0"/>
              </a:spcBef>
              <a:buNone/>
              <a:defRPr sz="1200"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100" name="Google Shape;100;p42"/>
          <p:cNvCxnSpPr/>
          <p:nvPr/>
        </p:nvCxnSpPr>
        <p:spPr>
          <a:xfrm rot="10800000" flipH="1">
            <a:off x="-12521" y="1428750"/>
            <a:ext cx="12204522" cy="4763"/>
          </a:xfrm>
          <a:prstGeom prst="straightConnector1">
            <a:avLst/>
          </a:prstGeom>
          <a:noFill/>
          <a:ln w="76200" cap="flat" cmpd="sng">
            <a:solidFill>
              <a:srgbClr val="B8874B"/>
            </a:solidFill>
            <a:prstDash val="solid"/>
            <a:miter lim="800000"/>
            <a:headEnd type="none" w="sm" len="sm"/>
            <a:tailEnd type="none" w="sm" len="sm"/>
          </a:ln>
        </p:spPr>
      </p:cxnSp>
      <p:cxnSp>
        <p:nvCxnSpPr>
          <p:cNvPr id="101" name="Google Shape;101;p42"/>
          <p:cNvCxnSpPr/>
          <p:nvPr/>
        </p:nvCxnSpPr>
        <p:spPr>
          <a:xfrm>
            <a:off x="-12521" y="1567543"/>
            <a:ext cx="12204522" cy="8845"/>
          </a:xfrm>
          <a:prstGeom prst="straightConnector1">
            <a:avLst/>
          </a:prstGeom>
          <a:noFill/>
          <a:ln w="76200" cap="flat" cmpd="sng">
            <a:solidFill>
              <a:srgbClr val="B8874B"/>
            </a:solidFill>
            <a:prstDash val="solid"/>
            <a:miter lim="800000"/>
            <a:headEnd type="none" w="sm" len="sm"/>
            <a:tailEnd type="none" w="sm" len="sm"/>
          </a:ln>
        </p:spPr>
      </p:cxnSp>
      <p:sp>
        <p:nvSpPr>
          <p:cNvPr id="102" name="Google Shape;102;p42"/>
          <p:cNvSpPr txBox="1">
            <a:spLocks noGrp="1"/>
          </p:cNvSpPr>
          <p:nvPr>
            <p:ph type="title"/>
          </p:nvPr>
        </p:nvSpPr>
        <p:spPr>
          <a:xfrm>
            <a:off x="838200" y="50724"/>
            <a:ext cx="10621372"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 name="Picture 9"/>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 Droplett Main">
  <p:cSld name="Content - Droplett Main">
    <p:bg>
      <p:bgPr>
        <a:solidFill>
          <a:srgbClr val="D2CBC9"/>
        </a:solidFill>
        <a:effectLst/>
      </p:bgPr>
    </p:bg>
    <p:spTree>
      <p:nvGrpSpPr>
        <p:cNvPr id="1" name="Shape 103"/>
        <p:cNvGrpSpPr/>
        <p:nvPr/>
      </p:nvGrpSpPr>
      <p:grpSpPr>
        <a:xfrm>
          <a:off x="0" y="0"/>
          <a:ext cx="0" cy="0"/>
          <a:chOff x="0" y="0"/>
          <a:chExt cx="0" cy="0"/>
        </a:xfrm>
      </p:grpSpPr>
      <p:sp>
        <p:nvSpPr>
          <p:cNvPr id="104" name="Google Shape;104;p4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lt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lt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lt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lt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5" name="Google Shape;10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3"/>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chemeClr val="lt1"/>
                </a:solidFill>
                <a:latin typeface="Lato"/>
                <a:ea typeface="Lato"/>
                <a:cs typeface="Lato"/>
                <a:sym typeface="Lato"/>
              </a:defRPr>
            </a:lvl1pPr>
            <a:lvl2pPr marL="0" lvl="1" indent="0" algn="ctr">
              <a:spcBef>
                <a:spcPts val="0"/>
              </a:spcBef>
              <a:buNone/>
              <a:defRPr sz="1200" b="0" i="0" u="none" strike="noStrike" cap="none">
                <a:solidFill>
                  <a:schemeClr val="lt1"/>
                </a:solidFill>
                <a:latin typeface="Lato"/>
                <a:ea typeface="Lato"/>
                <a:cs typeface="Lato"/>
                <a:sym typeface="Lato"/>
              </a:defRPr>
            </a:lvl2pPr>
            <a:lvl3pPr marL="0" lvl="2" indent="0" algn="ctr">
              <a:spcBef>
                <a:spcPts val="0"/>
              </a:spcBef>
              <a:buNone/>
              <a:defRPr sz="1200" b="0" i="0" u="none" strike="noStrike" cap="none">
                <a:solidFill>
                  <a:schemeClr val="lt1"/>
                </a:solidFill>
                <a:latin typeface="Lato"/>
                <a:ea typeface="Lato"/>
                <a:cs typeface="Lato"/>
                <a:sym typeface="Lato"/>
              </a:defRPr>
            </a:lvl3pPr>
            <a:lvl4pPr marL="0" lvl="3" indent="0" algn="ctr">
              <a:spcBef>
                <a:spcPts val="0"/>
              </a:spcBef>
              <a:buNone/>
              <a:defRPr sz="1200" b="0" i="0" u="none" strike="noStrike" cap="none">
                <a:solidFill>
                  <a:schemeClr val="lt1"/>
                </a:solidFill>
                <a:latin typeface="Lato"/>
                <a:ea typeface="Lato"/>
                <a:cs typeface="Lato"/>
                <a:sym typeface="Lato"/>
              </a:defRPr>
            </a:lvl4pPr>
            <a:lvl5pPr marL="0" lvl="4" indent="0" algn="ctr">
              <a:spcBef>
                <a:spcPts val="0"/>
              </a:spcBef>
              <a:buNone/>
              <a:defRPr sz="1200" b="0" i="0" u="none" strike="noStrike" cap="none">
                <a:solidFill>
                  <a:schemeClr val="lt1"/>
                </a:solidFill>
                <a:latin typeface="Lato"/>
                <a:ea typeface="Lato"/>
                <a:cs typeface="Lato"/>
                <a:sym typeface="Lato"/>
              </a:defRPr>
            </a:lvl5pPr>
            <a:lvl6pPr marL="0" lvl="5" indent="0" algn="ctr">
              <a:spcBef>
                <a:spcPts val="0"/>
              </a:spcBef>
              <a:buNone/>
              <a:defRPr sz="1200" b="0" i="0" u="none" strike="noStrike" cap="none">
                <a:solidFill>
                  <a:schemeClr val="lt1"/>
                </a:solidFill>
                <a:latin typeface="Lato"/>
                <a:ea typeface="Lato"/>
                <a:cs typeface="Lato"/>
                <a:sym typeface="Lato"/>
              </a:defRPr>
            </a:lvl6pPr>
            <a:lvl7pPr marL="0" lvl="6" indent="0" algn="ctr">
              <a:spcBef>
                <a:spcPts val="0"/>
              </a:spcBef>
              <a:buNone/>
              <a:defRPr sz="1200" b="0" i="0" u="none" strike="noStrike" cap="none">
                <a:solidFill>
                  <a:schemeClr val="lt1"/>
                </a:solidFill>
                <a:latin typeface="Lato"/>
                <a:ea typeface="Lato"/>
                <a:cs typeface="Lato"/>
                <a:sym typeface="Lato"/>
              </a:defRPr>
            </a:lvl7pPr>
            <a:lvl8pPr marL="0" lvl="7" indent="0" algn="ctr">
              <a:spcBef>
                <a:spcPts val="0"/>
              </a:spcBef>
              <a:buNone/>
              <a:defRPr sz="1200" b="0" i="0" u="none" strike="noStrike" cap="none">
                <a:solidFill>
                  <a:schemeClr val="lt1"/>
                </a:solidFill>
                <a:latin typeface="Lato"/>
                <a:ea typeface="Lato"/>
                <a:cs typeface="Lato"/>
                <a:sym typeface="Lato"/>
              </a:defRPr>
            </a:lvl8pPr>
            <a:lvl9pPr marL="0" lvl="8" indent="0" algn="ctr">
              <a:spcBef>
                <a:spcPts val="0"/>
              </a:spcBef>
              <a:buNone/>
              <a:defRPr sz="1200"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108" name="Google Shape;108;p43"/>
          <p:cNvCxnSpPr/>
          <p:nvPr/>
        </p:nvCxnSpPr>
        <p:spPr>
          <a:xfrm rot="10800000" flipH="1">
            <a:off x="-12521" y="1428750"/>
            <a:ext cx="12204522" cy="4763"/>
          </a:xfrm>
          <a:prstGeom prst="straightConnector1">
            <a:avLst/>
          </a:prstGeom>
          <a:noFill/>
          <a:ln w="76200" cap="flat" cmpd="sng">
            <a:solidFill>
              <a:srgbClr val="B8874B"/>
            </a:solidFill>
            <a:prstDash val="solid"/>
            <a:miter lim="800000"/>
            <a:headEnd type="none" w="sm" len="sm"/>
            <a:tailEnd type="none" w="sm" len="sm"/>
          </a:ln>
        </p:spPr>
      </p:cxnSp>
      <p:cxnSp>
        <p:nvCxnSpPr>
          <p:cNvPr id="109" name="Google Shape;109;p43"/>
          <p:cNvCxnSpPr/>
          <p:nvPr/>
        </p:nvCxnSpPr>
        <p:spPr>
          <a:xfrm>
            <a:off x="-12521" y="1567543"/>
            <a:ext cx="12204522" cy="8845"/>
          </a:xfrm>
          <a:prstGeom prst="straightConnector1">
            <a:avLst/>
          </a:prstGeom>
          <a:noFill/>
          <a:ln w="76200" cap="flat" cmpd="sng">
            <a:solidFill>
              <a:srgbClr val="B8874B"/>
            </a:solidFill>
            <a:prstDash val="solid"/>
            <a:miter lim="800000"/>
            <a:headEnd type="none" w="sm" len="sm"/>
            <a:tailEnd type="none" w="sm" len="sm"/>
          </a:ln>
        </p:spPr>
      </p:cxnSp>
      <p:sp>
        <p:nvSpPr>
          <p:cNvPr id="110" name="Google Shape;110;p43"/>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1" name="Google Shape;111;p43"/>
          <p:cNvPicPr preferRelativeResize="0"/>
          <p:nvPr/>
        </p:nvPicPr>
        <p:blipFill rotWithShape="1">
          <a:blip r:embed="rId2">
            <a:alphaModFix/>
          </a:blip>
          <a:srcRect/>
          <a:stretch/>
        </p:blipFill>
        <p:spPr>
          <a:xfrm>
            <a:off x="145442" y="50724"/>
            <a:ext cx="731583" cy="1285225"/>
          </a:xfrm>
          <a:prstGeom prst="rect">
            <a:avLst/>
          </a:prstGeom>
          <a:noFill/>
          <a:ln>
            <a:noFill/>
          </a:ln>
        </p:spPr>
      </p:pic>
      <p:pic>
        <p:nvPicPr>
          <p:cNvPr id="10" name="Picture 9"/>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D2CBC9"/>
        </a:solidFill>
        <a:effectLst/>
      </p:bgPr>
    </p:bg>
    <p:spTree>
      <p:nvGrpSpPr>
        <p:cNvPr id="1" name="Shape 112"/>
        <p:cNvGrpSpPr/>
        <p:nvPr/>
      </p:nvGrpSpPr>
      <p:grpSpPr>
        <a:xfrm>
          <a:off x="0" y="0"/>
          <a:ext cx="0" cy="0"/>
          <a:chOff x="0" y="0"/>
          <a:chExt cx="0" cy="0"/>
        </a:xfrm>
      </p:grpSpPr>
      <p:pic>
        <p:nvPicPr>
          <p:cNvPr id="113" name="Google Shape;113;p46"/>
          <p:cNvPicPr preferRelativeResize="0"/>
          <p:nvPr/>
        </p:nvPicPr>
        <p:blipFill rotWithShape="1">
          <a:blip r:embed="rId2">
            <a:alphaModFix/>
          </a:blip>
          <a:srcRect/>
          <a:stretch/>
        </p:blipFill>
        <p:spPr>
          <a:xfrm>
            <a:off x="10417910" y="-16310"/>
            <a:ext cx="1774090" cy="1408298"/>
          </a:xfrm>
          <a:prstGeom prst="rect">
            <a:avLst/>
          </a:prstGeom>
          <a:noFill/>
          <a:ln>
            <a:noFill/>
          </a:ln>
        </p:spPr>
      </p:pic>
      <p:sp>
        <p:nvSpPr>
          <p:cNvPr id="114" name="Google Shape;114;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lt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lt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lt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lt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15" name="Google Shape;115;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6"/>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chemeClr val="lt1"/>
                </a:solidFill>
                <a:latin typeface="Lato"/>
                <a:ea typeface="Lato"/>
                <a:cs typeface="Lato"/>
                <a:sym typeface="Lato"/>
              </a:defRPr>
            </a:lvl1pPr>
            <a:lvl2pPr marL="0" lvl="1" indent="0" algn="ctr">
              <a:spcBef>
                <a:spcPts val="0"/>
              </a:spcBef>
              <a:buNone/>
              <a:defRPr sz="1200" b="0" i="0" u="none" strike="noStrike" cap="none">
                <a:solidFill>
                  <a:schemeClr val="lt1"/>
                </a:solidFill>
                <a:latin typeface="Lato"/>
                <a:ea typeface="Lato"/>
                <a:cs typeface="Lato"/>
                <a:sym typeface="Lato"/>
              </a:defRPr>
            </a:lvl2pPr>
            <a:lvl3pPr marL="0" lvl="2" indent="0" algn="ctr">
              <a:spcBef>
                <a:spcPts val="0"/>
              </a:spcBef>
              <a:buNone/>
              <a:defRPr sz="1200" b="0" i="0" u="none" strike="noStrike" cap="none">
                <a:solidFill>
                  <a:schemeClr val="lt1"/>
                </a:solidFill>
                <a:latin typeface="Lato"/>
                <a:ea typeface="Lato"/>
                <a:cs typeface="Lato"/>
                <a:sym typeface="Lato"/>
              </a:defRPr>
            </a:lvl3pPr>
            <a:lvl4pPr marL="0" lvl="3" indent="0" algn="ctr">
              <a:spcBef>
                <a:spcPts val="0"/>
              </a:spcBef>
              <a:buNone/>
              <a:defRPr sz="1200" b="0" i="0" u="none" strike="noStrike" cap="none">
                <a:solidFill>
                  <a:schemeClr val="lt1"/>
                </a:solidFill>
                <a:latin typeface="Lato"/>
                <a:ea typeface="Lato"/>
                <a:cs typeface="Lato"/>
                <a:sym typeface="Lato"/>
              </a:defRPr>
            </a:lvl4pPr>
            <a:lvl5pPr marL="0" lvl="4" indent="0" algn="ctr">
              <a:spcBef>
                <a:spcPts val="0"/>
              </a:spcBef>
              <a:buNone/>
              <a:defRPr sz="1200" b="0" i="0" u="none" strike="noStrike" cap="none">
                <a:solidFill>
                  <a:schemeClr val="lt1"/>
                </a:solidFill>
                <a:latin typeface="Lato"/>
                <a:ea typeface="Lato"/>
                <a:cs typeface="Lato"/>
                <a:sym typeface="Lato"/>
              </a:defRPr>
            </a:lvl5pPr>
            <a:lvl6pPr marL="0" lvl="5" indent="0" algn="ctr">
              <a:spcBef>
                <a:spcPts val="0"/>
              </a:spcBef>
              <a:buNone/>
              <a:defRPr sz="1200" b="0" i="0" u="none" strike="noStrike" cap="none">
                <a:solidFill>
                  <a:schemeClr val="lt1"/>
                </a:solidFill>
                <a:latin typeface="Lato"/>
                <a:ea typeface="Lato"/>
                <a:cs typeface="Lato"/>
                <a:sym typeface="Lato"/>
              </a:defRPr>
            </a:lvl6pPr>
            <a:lvl7pPr marL="0" lvl="6" indent="0" algn="ctr">
              <a:spcBef>
                <a:spcPts val="0"/>
              </a:spcBef>
              <a:buNone/>
              <a:defRPr sz="1200" b="0" i="0" u="none" strike="noStrike" cap="none">
                <a:solidFill>
                  <a:schemeClr val="lt1"/>
                </a:solidFill>
                <a:latin typeface="Lato"/>
                <a:ea typeface="Lato"/>
                <a:cs typeface="Lato"/>
                <a:sym typeface="Lato"/>
              </a:defRPr>
            </a:lvl7pPr>
            <a:lvl8pPr marL="0" lvl="7" indent="0" algn="ctr">
              <a:spcBef>
                <a:spcPts val="0"/>
              </a:spcBef>
              <a:buNone/>
              <a:defRPr sz="1200" b="0" i="0" u="none" strike="noStrike" cap="none">
                <a:solidFill>
                  <a:schemeClr val="lt1"/>
                </a:solidFill>
                <a:latin typeface="Lato"/>
                <a:ea typeface="Lato"/>
                <a:cs typeface="Lato"/>
                <a:sym typeface="Lato"/>
              </a:defRPr>
            </a:lvl8pPr>
            <a:lvl9pPr marL="0" lvl="8" indent="0" algn="ctr">
              <a:spcBef>
                <a:spcPts val="0"/>
              </a:spcBef>
              <a:buNone/>
              <a:defRPr sz="1200" b="0" i="0" u="none" strike="noStrike" cap="none">
                <a:solidFill>
                  <a:schemeClr val="lt1"/>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118" name="Google Shape;118;p46"/>
          <p:cNvCxnSpPr/>
          <p:nvPr/>
        </p:nvCxnSpPr>
        <p:spPr>
          <a:xfrm rot="10800000" flipH="1">
            <a:off x="-12521" y="1428750"/>
            <a:ext cx="12204522" cy="4763"/>
          </a:xfrm>
          <a:prstGeom prst="straightConnector1">
            <a:avLst/>
          </a:prstGeom>
          <a:noFill/>
          <a:ln w="76200" cap="flat" cmpd="sng">
            <a:solidFill>
              <a:schemeClr val="dk1"/>
            </a:solidFill>
            <a:prstDash val="solid"/>
            <a:miter lim="800000"/>
            <a:headEnd type="none" w="sm" len="sm"/>
            <a:tailEnd type="none" w="sm" len="sm"/>
          </a:ln>
        </p:spPr>
      </p:cxnSp>
      <p:cxnSp>
        <p:nvCxnSpPr>
          <p:cNvPr id="119" name="Google Shape;119;p46"/>
          <p:cNvCxnSpPr/>
          <p:nvPr/>
        </p:nvCxnSpPr>
        <p:spPr>
          <a:xfrm>
            <a:off x="-12521" y="1567543"/>
            <a:ext cx="12204522" cy="8845"/>
          </a:xfrm>
          <a:prstGeom prst="straightConnector1">
            <a:avLst/>
          </a:prstGeom>
          <a:noFill/>
          <a:ln w="76200" cap="flat" cmpd="sng">
            <a:solidFill>
              <a:schemeClr val="dk1"/>
            </a:solidFill>
            <a:prstDash val="solid"/>
            <a:miter lim="800000"/>
            <a:headEnd type="none" w="sm" len="sm"/>
            <a:tailEnd type="none" w="sm" len="sm"/>
          </a:ln>
        </p:spPr>
      </p:cxnSp>
      <p:sp>
        <p:nvSpPr>
          <p:cNvPr id="120" name="Google Shape;120;p46"/>
          <p:cNvSpPr txBox="1">
            <a:spLocks noGrp="1"/>
          </p:cNvSpPr>
          <p:nvPr>
            <p:ph type="title"/>
          </p:nvPr>
        </p:nvSpPr>
        <p:spPr>
          <a:xfrm>
            <a:off x="838200" y="50724"/>
            <a:ext cx="10621372"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 name="Picture 9"/>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 Droplett Main" type="obj">
  <p:cSld name="OBJECT">
    <p:bg>
      <p:bgPr>
        <a:solidFill>
          <a:srgbClr val="D2CBC9"/>
        </a:solidFill>
        <a:effectLst/>
      </p:bgPr>
    </p:bg>
    <p:spTree>
      <p:nvGrpSpPr>
        <p:cNvPr id="1" name="Shape 24"/>
        <p:cNvGrpSpPr/>
        <p:nvPr/>
      </p:nvGrpSpPr>
      <p:grpSpPr>
        <a:xfrm>
          <a:off x="0" y="0"/>
          <a:ext cx="0" cy="0"/>
          <a:chOff x="0" y="0"/>
          <a:chExt cx="0" cy="0"/>
        </a:xfrm>
      </p:grpSpPr>
      <p:sp>
        <p:nvSpPr>
          <p:cNvPr id="25" name="Google Shape;25;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9"/>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Lato"/>
                <a:ea typeface="Lato"/>
                <a:cs typeface="Lato"/>
                <a:sym typeface="Lato"/>
              </a:defRPr>
            </a:lvl1pPr>
            <a:lvl2pPr marL="0" lvl="1" indent="0" algn="ctr">
              <a:spcBef>
                <a:spcPts val="0"/>
              </a:spcBef>
              <a:buNone/>
              <a:defRPr sz="1200" b="0" i="0" u="none" strike="noStrike" cap="none">
                <a:solidFill>
                  <a:srgbClr val="888888"/>
                </a:solidFill>
                <a:latin typeface="Lato"/>
                <a:ea typeface="Lato"/>
                <a:cs typeface="Lato"/>
                <a:sym typeface="Lato"/>
              </a:defRPr>
            </a:lvl2pPr>
            <a:lvl3pPr marL="0" lvl="2" indent="0" algn="ctr">
              <a:spcBef>
                <a:spcPts val="0"/>
              </a:spcBef>
              <a:buNone/>
              <a:defRPr sz="1200" b="0" i="0" u="none" strike="noStrike" cap="none">
                <a:solidFill>
                  <a:srgbClr val="888888"/>
                </a:solidFill>
                <a:latin typeface="Lato"/>
                <a:ea typeface="Lato"/>
                <a:cs typeface="Lato"/>
                <a:sym typeface="Lato"/>
              </a:defRPr>
            </a:lvl3pPr>
            <a:lvl4pPr marL="0" lvl="3" indent="0" algn="ctr">
              <a:spcBef>
                <a:spcPts val="0"/>
              </a:spcBef>
              <a:buNone/>
              <a:defRPr sz="1200" b="0" i="0" u="none" strike="noStrike" cap="none">
                <a:solidFill>
                  <a:srgbClr val="888888"/>
                </a:solidFill>
                <a:latin typeface="Lato"/>
                <a:ea typeface="Lato"/>
                <a:cs typeface="Lato"/>
                <a:sym typeface="Lato"/>
              </a:defRPr>
            </a:lvl4pPr>
            <a:lvl5pPr marL="0" lvl="4" indent="0" algn="ctr">
              <a:spcBef>
                <a:spcPts val="0"/>
              </a:spcBef>
              <a:buNone/>
              <a:defRPr sz="1200" b="0" i="0" u="none" strike="noStrike" cap="none">
                <a:solidFill>
                  <a:srgbClr val="888888"/>
                </a:solidFill>
                <a:latin typeface="Lato"/>
                <a:ea typeface="Lato"/>
                <a:cs typeface="Lato"/>
                <a:sym typeface="Lato"/>
              </a:defRPr>
            </a:lvl5pPr>
            <a:lvl6pPr marL="0" lvl="5" indent="0" algn="ctr">
              <a:spcBef>
                <a:spcPts val="0"/>
              </a:spcBef>
              <a:buNone/>
              <a:defRPr sz="1200" b="0" i="0" u="none" strike="noStrike" cap="none">
                <a:solidFill>
                  <a:srgbClr val="888888"/>
                </a:solidFill>
                <a:latin typeface="Lato"/>
                <a:ea typeface="Lato"/>
                <a:cs typeface="Lato"/>
                <a:sym typeface="Lato"/>
              </a:defRPr>
            </a:lvl6pPr>
            <a:lvl7pPr marL="0" lvl="6" indent="0" algn="ctr">
              <a:spcBef>
                <a:spcPts val="0"/>
              </a:spcBef>
              <a:buNone/>
              <a:defRPr sz="1200" b="0" i="0" u="none" strike="noStrike" cap="none">
                <a:solidFill>
                  <a:srgbClr val="888888"/>
                </a:solidFill>
                <a:latin typeface="Lato"/>
                <a:ea typeface="Lato"/>
                <a:cs typeface="Lato"/>
                <a:sym typeface="Lato"/>
              </a:defRPr>
            </a:lvl7pPr>
            <a:lvl8pPr marL="0" lvl="7" indent="0" algn="ctr">
              <a:spcBef>
                <a:spcPts val="0"/>
              </a:spcBef>
              <a:buNone/>
              <a:defRPr sz="1200" b="0" i="0" u="none" strike="noStrike" cap="none">
                <a:solidFill>
                  <a:srgbClr val="888888"/>
                </a:solidFill>
                <a:latin typeface="Lato"/>
                <a:ea typeface="Lato"/>
                <a:cs typeface="Lato"/>
                <a:sym typeface="Lato"/>
              </a:defRPr>
            </a:lvl8pPr>
            <a:lvl9pPr marL="0" lvl="8" indent="0" algn="ctr">
              <a:spcBef>
                <a:spcPts val="0"/>
              </a:spcBef>
              <a:buNone/>
              <a:defRPr sz="1200" b="0" i="0" u="none" strike="noStrike" cap="none">
                <a:solidFill>
                  <a:srgbClr val="888888"/>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29" name="Google Shape;29;p39"/>
          <p:cNvCxnSpPr/>
          <p:nvPr/>
        </p:nvCxnSpPr>
        <p:spPr>
          <a:xfrm rot="10800000" flipH="1">
            <a:off x="-12521" y="1428750"/>
            <a:ext cx="12204522" cy="4763"/>
          </a:xfrm>
          <a:prstGeom prst="straightConnector1">
            <a:avLst/>
          </a:prstGeom>
          <a:noFill/>
          <a:ln w="76200" cap="flat" cmpd="sng">
            <a:solidFill>
              <a:srgbClr val="B8874B"/>
            </a:solidFill>
            <a:prstDash val="solid"/>
            <a:miter lim="800000"/>
            <a:headEnd type="none" w="sm" len="sm"/>
            <a:tailEnd type="none" w="sm" len="sm"/>
          </a:ln>
        </p:spPr>
      </p:cxnSp>
      <p:cxnSp>
        <p:nvCxnSpPr>
          <p:cNvPr id="30" name="Google Shape;30;p39"/>
          <p:cNvCxnSpPr/>
          <p:nvPr/>
        </p:nvCxnSpPr>
        <p:spPr>
          <a:xfrm>
            <a:off x="-12521" y="1567543"/>
            <a:ext cx="12204522" cy="8845"/>
          </a:xfrm>
          <a:prstGeom prst="straightConnector1">
            <a:avLst/>
          </a:prstGeom>
          <a:noFill/>
          <a:ln w="76200" cap="flat" cmpd="sng">
            <a:solidFill>
              <a:srgbClr val="B8874B"/>
            </a:solidFill>
            <a:prstDash val="solid"/>
            <a:miter lim="800000"/>
            <a:headEnd type="none" w="sm" len="sm"/>
            <a:tailEnd type="none" w="sm" len="sm"/>
          </a:ln>
        </p:spPr>
      </p:cxnSp>
      <p:sp>
        <p:nvSpPr>
          <p:cNvPr id="31" name="Google Shape;31;p39"/>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2" name="Google Shape;32;p39"/>
          <p:cNvPicPr preferRelativeResize="0"/>
          <p:nvPr/>
        </p:nvPicPr>
        <p:blipFill rotWithShape="1">
          <a:blip r:embed="rId2">
            <a:alphaModFix/>
          </a:blip>
          <a:srcRect/>
          <a:stretch/>
        </p:blipFill>
        <p:spPr>
          <a:xfrm>
            <a:off x="145442" y="50724"/>
            <a:ext cx="731583" cy="1285225"/>
          </a:xfrm>
          <a:prstGeom prst="rect">
            <a:avLst/>
          </a:prstGeom>
          <a:noFill/>
          <a:ln>
            <a:noFill/>
          </a:ln>
        </p:spPr>
      </p:pic>
      <p:pic>
        <p:nvPicPr>
          <p:cNvPr id="2" name="Picture 1"/>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Title and Content">
  <p:cSld name="6_Title and Content">
    <p:bg>
      <p:bgPr>
        <a:solidFill>
          <a:srgbClr val="D2CBC9"/>
        </a:solidFill>
        <a:effectLst/>
      </p:bgPr>
    </p:bg>
    <p:spTree>
      <p:nvGrpSpPr>
        <p:cNvPr id="1" name="Shape 33"/>
        <p:cNvGrpSpPr/>
        <p:nvPr/>
      </p:nvGrpSpPr>
      <p:grpSpPr>
        <a:xfrm>
          <a:off x="0" y="0"/>
          <a:ext cx="0" cy="0"/>
          <a:chOff x="0" y="0"/>
          <a:chExt cx="0" cy="0"/>
        </a:xfrm>
      </p:grpSpPr>
      <p:pic>
        <p:nvPicPr>
          <p:cNvPr id="34" name="Google Shape;34;p44"/>
          <p:cNvPicPr preferRelativeResize="0"/>
          <p:nvPr/>
        </p:nvPicPr>
        <p:blipFill rotWithShape="1">
          <a:blip r:embed="rId2">
            <a:alphaModFix/>
          </a:blip>
          <a:srcRect/>
          <a:stretch/>
        </p:blipFill>
        <p:spPr>
          <a:xfrm>
            <a:off x="10417910" y="-16310"/>
            <a:ext cx="1774090" cy="1408298"/>
          </a:xfrm>
          <a:prstGeom prst="rect">
            <a:avLst/>
          </a:prstGeom>
          <a:noFill/>
          <a:ln>
            <a:noFill/>
          </a:ln>
        </p:spPr>
      </p:pic>
      <p:sp>
        <p:nvSpPr>
          <p:cNvPr id="35" name="Google Shape;35;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4"/>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Lato"/>
                <a:ea typeface="Lato"/>
                <a:cs typeface="Lato"/>
                <a:sym typeface="Lato"/>
              </a:defRPr>
            </a:lvl1pPr>
            <a:lvl2pPr marL="0" lvl="1" indent="0" algn="ctr">
              <a:spcBef>
                <a:spcPts val="0"/>
              </a:spcBef>
              <a:buNone/>
              <a:defRPr sz="1200" b="0" i="0" u="none" strike="noStrike" cap="none">
                <a:solidFill>
                  <a:srgbClr val="888888"/>
                </a:solidFill>
                <a:latin typeface="Lato"/>
                <a:ea typeface="Lato"/>
                <a:cs typeface="Lato"/>
                <a:sym typeface="Lato"/>
              </a:defRPr>
            </a:lvl2pPr>
            <a:lvl3pPr marL="0" lvl="2" indent="0" algn="ctr">
              <a:spcBef>
                <a:spcPts val="0"/>
              </a:spcBef>
              <a:buNone/>
              <a:defRPr sz="1200" b="0" i="0" u="none" strike="noStrike" cap="none">
                <a:solidFill>
                  <a:srgbClr val="888888"/>
                </a:solidFill>
                <a:latin typeface="Lato"/>
                <a:ea typeface="Lato"/>
                <a:cs typeface="Lato"/>
                <a:sym typeface="Lato"/>
              </a:defRPr>
            </a:lvl3pPr>
            <a:lvl4pPr marL="0" lvl="3" indent="0" algn="ctr">
              <a:spcBef>
                <a:spcPts val="0"/>
              </a:spcBef>
              <a:buNone/>
              <a:defRPr sz="1200" b="0" i="0" u="none" strike="noStrike" cap="none">
                <a:solidFill>
                  <a:srgbClr val="888888"/>
                </a:solidFill>
                <a:latin typeface="Lato"/>
                <a:ea typeface="Lato"/>
                <a:cs typeface="Lato"/>
                <a:sym typeface="Lato"/>
              </a:defRPr>
            </a:lvl4pPr>
            <a:lvl5pPr marL="0" lvl="4" indent="0" algn="ctr">
              <a:spcBef>
                <a:spcPts val="0"/>
              </a:spcBef>
              <a:buNone/>
              <a:defRPr sz="1200" b="0" i="0" u="none" strike="noStrike" cap="none">
                <a:solidFill>
                  <a:srgbClr val="888888"/>
                </a:solidFill>
                <a:latin typeface="Lato"/>
                <a:ea typeface="Lato"/>
                <a:cs typeface="Lato"/>
                <a:sym typeface="Lato"/>
              </a:defRPr>
            </a:lvl5pPr>
            <a:lvl6pPr marL="0" lvl="5" indent="0" algn="ctr">
              <a:spcBef>
                <a:spcPts val="0"/>
              </a:spcBef>
              <a:buNone/>
              <a:defRPr sz="1200" b="0" i="0" u="none" strike="noStrike" cap="none">
                <a:solidFill>
                  <a:srgbClr val="888888"/>
                </a:solidFill>
                <a:latin typeface="Lato"/>
                <a:ea typeface="Lato"/>
                <a:cs typeface="Lato"/>
                <a:sym typeface="Lato"/>
              </a:defRPr>
            </a:lvl6pPr>
            <a:lvl7pPr marL="0" lvl="6" indent="0" algn="ctr">
              <a:spcBef>
                <a:spcPts val="0"/>
              </a:spcBef>
              <a:buNone/>
              <a:defRPr sz="1200" b="0" i="0" u="none" strike="noStrike" cap="none">
                <a:solidFill>
                  <a:srgbClr val="888888"/>
                </a:solidFill>
                <a:latin typeface="Lato"/>
                <a:ea typeface="Lato"/>
                <a:cs typeface="Lato"/>
                <a:sym typeface="Lato"/>
              </a:defRPr>
            </a:lvl7pPr>
            <a:lvl8pPr marL="0" lvl="7" indent="0" algn="ctr">
              <a:spcBef>
                <a:spcPts val="0"/>
              </a:spcBef>
              <a:buNone/>
              <a:defRPr sz="1200" b="0" i="0" u="none" strike="noStrike" cap="none">
                <a:solidFill>
                  <a:srgbClr val="888888"/>
                </a:solidFill>
                <a:latin typeface="Lato"/>
                <a:ea typeface="Lato"/>
                <a:cs typeface="Lato"/>
                <a:sym typeface="Lato"/>
              </a:defRPr>
            </a:lvl8pPr>
            <a:lvl9pPr marL="0" lvl="8" indent="0" algn="ctr">
              <a:spcBef>
                <a:spcPts val="0"/>
              </a:spcBef>
              <a:buNone/>
              <a:defRPr sz="1200" b="0" i="0" u="none" strike="noStrike" cap="none">
                <a:solidFill>
                  <a:srgbClr val="888888"/>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39" name="Google Shape;39;p44"/>
          <p:cNvCxnSpPr/>
          <p:nvPr/>
        </p:nvCxnSpPr>
        <p:spPr>
          <a:xfrm rot="10800000" flipH="1">
            <a:off x="-12521" y="1428750"/>
            <a:ext cx="12204522" cy="4763"/>
          </a:xfrm>
          <a:prstGeom prst="straightConnector1">
            <a:avLst/>
          </a:prstGeom>
          <a:noFill/>
          <a:ln w="76200" cap="flat" cmpd="sng">
            <a:solidFill>
              <a:schemeClr val="lt1"/>
            </a:solidFill>
            <a:prstDash val="solid"/>
            <a:miter lim="800000"/>
            <a:headEnd type="none" w="sm" len="sm"/>
            <a:tailEnd type="none" w="sm" len="sm"/>
          </a:ln>
        </p:spPr>
      </p:cxnSp>
      <p:cxnSp>
        <p:nvCxnSpPr>
          <p:cNvPr id="40" name="Google Shape;40;p44"/>
          <p:cNvCxnSpPr/>
          <p:nvPr/>
        </p:nvCxnSpPr>
        <p:spPr>
          <a:xfrm>
            <a:off x="-12521" y="1567543"/>
            <a:ext cx="12204522" cy="8845"/>
          </a:xfrm>
          <a:prstGeom prst="straightConnector1">
            <a:avLst/>
          </a:prstGeom>
          <a:noFill/>
          <a:ln w="76200" cap="flat" cmpd="sng">
            <a:solidFill>
              <a:schemeClr val="lt1"/>
            </a:solidFill>
            <a:prstDash val="solid"/>
            <a:miter lim="800000"/>
            <a:headEnd type="none" w="sm" len="sm"/>
            <a:tailEnd type="none" w="sm" len="sm"/>
          </a:ln>
        </p:spPr>
      </p:cxnSp>
      <p:sp>
        <p:nvSpPr>
          <p:cNvPr id="41" name="Google Shape;41;p44"/>
          <p:cNvSpPr txBox="1">
            <a:spLocks noGrp="1"/>
          </p:cNvSpPr>
          <p:nvPr>
            <p:ph type="title"/>
          </p:nvPr>
        </p:nvSpPr>
        <p:spPr>
          <a:xfrm>
            <a:off x="838200" y="50724"/>
            <a:ext cx="10621372"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 name="Picture 10"/>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 Fan Main">
  <p:cSld name="Content - Fan Main">
    <p:bg>
      <p:bgPr>
        <a:solidFill>
          <a:srgbClr val="D2CBC9"/>
        </a:solidFill>
        <a:effectLst/>
      </p:bgPr>
    </p:bg>
    <p:spTree>
      <p:nvGrpSpPr>
        <p:cNvPr id="1" name="Shape 42"/>
        <p:cNvGrpSpPr/>
        <p:nvPr/>
      </p:nvGrpSpPr>
      <p:grpSpPr>
        <a:xfrm>
          <a:off x="0" y="0"/>
          <a:ext cx="0" cy="0"/>
          <a:chOff x="0" y="0"/>
          <a:chExt cx="0" cy="0"/>
        </a:xfrm>
      </p:grpSpPr>
      <p:pic>
        <p:nvPicPr>
          <p:cNvPr id="43" name="Google Shape;43;p41"/>
          <p:cNvPicPr preferRelativeResize="0"/>
          <p:nvPr/>
        </p:nvPicPr>
        <p:blipFill rotWithShape="1">
          <a:blip r:embed="rId2">
            <a:alphaModFix/>
          </a:blip>
          <a:srcRect/>
          <a:stretch/>
        </p:blipFill>
        <p:spPr>
          <a:xfrm>
            <a:off x="10417910" y="-16310"/>
            <a:ext cx="1774090" cy="1408298"/>
          </a:xfrm>
          <a:prstGeom prst="rect">
            <a:avLst/>
          </a:prstGeom>
          <a:noFill/>
          <a:ln>
            <a:noFill/>
          </a:ln>
        </p:spPr>
      </p:pic>
      <p:sp>
        <p:nvSpPr>
          <p:cNvPr id="44" name="Google Shape;44;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1"/>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888888"/>
                </a:solidFill>
                <a:latin typeface="Lato"/>
                <a:ea typeface="Lato"/>
                <a:cs typeface="Lato"/>
                <a:sym typeface="Lato"/>
              </a:defRPr>
            </a:lvl1pPr>
            <a:lvl2pPr marL="0" lvl="1" indent="0" algn="ctr">
              <a:spcBef>
                <a:spcPts val="0"/>
              </a:spcBef>
              <a:buNone/>
              <a:defRPr sz="1200" b="0" i="0" u="none" strike="noStrike" cap="none">
                <a:solidFill>
                  <a:srgbClr val="888888"/>
                </a:solidFill>
                <a:latin typeface="Lato"/>
                <a:ea typeface="Lato"/>
                <a:cs typeface="Lato"/>
                <a:sym typeface="Lato"/>
              </a:defRPr>
            </a:lvl2pPr>
            <a:lvl3pPr marL="0" lvl="2" indent="0" algn="ctr">
              <a:spcBef>
                <a:spcPts val="0"/>
              </a:spcBef>
              <a:buNone/>
              <a:defRPr sz="1200" b="0" i="0" u="none" strike="noStrike" cap="none">
                <a:solidFill>
                  <a:srgbClr val="888888"/>
                </a:solidFill>
                <a:latin typeface="Lato"/>
                <a:ea typeface="Lato"/>
                <a:cs typeface="Lato"/>
                <a:sym typeface="Lato"/>
              </a:defRPr>
            </a:lvl3pPr>
            <a:lvl4pPr marL="0" lvl="3" indent="0" algn="ctr">
              <a:spcBef>
                <a:spcPts val="0"/>
              </a:spcBef>
              <a:buNone/>
              <a:defRPr sz="1200" b="0" i="0" u="none" strike="noStrike" cap="none">
                <a:solidFill>
                  <a:srgbClr val="888888"/>
                </a:solidFill>
                <a:latin typeface="Lato"/>
                <a:ea typeface="Lato"/>
                <a:cs typeface="Lato"/>
                <a:sym typeface="Lato"/>
              </a:defRPr>
            </a:lvl4pPr>
            <a:lvl5pPr marL="0" lvl="4" indent="0" algn="ctr">
              <a:spcBef>
                <a:spcPts val="0"/>
              </a:spcBef>
              <a:buNone/>
              <a:defRPr sz="1200" b="0" i="0" u="none" strike="noStrike" cap="none">
                <a:solidFill>
                  <a:srgbClr val="888888"/>
                </a:solidFill>
                <a:latin typeface="Lato"/>
                <a:ea typeface="Lato"/>
                <a:cs typeface="Lato"/>
                <a:sym typeface="Lato"/>
              </a:defRPr>
            </a:lvl5pPr>
            <a:lvl6pPr marL="0" lvl="5" indent="0" algn="ctr">
              <a:spcBef>
                <a:spcPts val="0"/>
              </a:spcBef>
              <a:buNone/>
              <a:defRPr sz="1200" b="0" i="0" u="none" strike="noStrike" cap="none">
                <a:solidFill>
                  <a:srgbClr val="888888"/>
                </a:solidFill>
                <a:latin typeface="Lato"/>
                <a:ea typeface="Lato"/>
                <a:cs typeface="Lato"/>
                <a:sym typeface="Lato"/>
              </a:defRPr>
            </a:lvl6pPr>
            <a:lvl7pPr marL="0" lvl="6" indent="0" algn="ctr">
              <a:spcBef>
                <a:spcPts val="0"/>
              </a:spcBef>
              <a:buNone/>
              <a:defRPr sz="1200" b="0" i="0" u="none" strike="noStrike" cap="none">
                <a:solidFill>
                  <a:srgbClr val="888888"/>
                </a:solidFill>
                <a:latin typeface="Lato"/>
                <a:ea typeface="Lato"/>
                <a:cs typeface="Lato"/>
                <a:sym typeface="Lato"/>
              </a:defRPr>
            </a:lvl7pPr>
            <a:lvl8pPr marL="0" lvl="7" indent="0" algn="ctr">
              <a:spcBef>
                <a:spcPts val="0"/>
              </a:spcBef>
              <a:buNone/>
              <a:defRPr sz="1200" b="0" i="0" u="none" strike="noStrike" cap="none">
                <a:solidFill>
                  <a:srgbClr val="888888"/>
                </a:solidFill>
                <a:latin typeface="Lato"/>
                <a:ea typeface="Lato"/>
                <a:cs typeface="Lato"/>
                <a:sym typeface="Lato"/>
              </a:defRPr>
            </a:lvl8pPr>
            <a:lvl9pPr marL="0" lvl="8" indent="0" algn="ctr">
              <a:spcBef>
                <a:spcPts val="0"/>
              </a:spcBef>
              <a:buNone/>
              <a:defRPr sz="1200" b="0" i="0" u="none" strike="noStrike" cap="none">
                <a:solidFill>
                  <a:srgbClr val="888888"/>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48" name="Google Shape;48;p41"/>
          <p:cNvCxnSpPr/>
          <p:nvPr/>
        </p:nvCxnSpPr>
        <p:spPr>
          <a:xfrm rot="10800000" flipH="1">
            <a:off x="-12521" y="1428750"/>
            <a:ext cx="12204522" cy="4763"/>
          </a:xfrm>
          <a:prstGeom prst="straightConnector1">
            <a:avLst/>
          </a:prstGeom>
          <a:noFill/>
          <a:ln w="76200" cap="flat" cmpd="sng">
            <a:solidFill>
              <a:srgbClr val="B8874B"/>
            </a:solidFill>
            <a:prstDash val="solid"/>
            <a:miter lim="800000"/>
            <a:headEnd type="none" w="sm" len="sm"/>
            <a:tailEnd type="none" w="sm" len="sm"/>
          </a:ln>
        </p:spPr>
      </p:cxnSp>
      <p:cxnSp>
        <p:nvCxnSpPr>
          <p:cNvPr id="49" name="Google Shape;49;p41"/>
          <p:cNvCxnSpPr/>
          <p:nvPr/>
        </p:nvCxnSpPr>
        <p:spPr>
          <a:xfrm>
            <a:off x="-12521" y="1567543"/>
            <a:ext cx="12204522" cy="8845"/>
          </a:xfrm>
          <a:prstGeom prst="straightConnector1">
            <a:avLst/>
          </a:prstGeom>
          <a:noFill/>
          <a:ln w="76200" cap="flat" cmpd="sng">
            <a:solidFill>
              <a:srgbClr val="B8874B"/>
            </a:solidFill>
            <a:prstDash val="solid"/>
            <a:miter lim="800000"/>
            <a:headEnd type="none" w="sm" len="sm"/>
            <a:tailEnd type="none" w="sm" len="sm"/>
          </a:ln>
        </p:spPr>
      </p:cxnSp>
      <p:sp>
        <p:nvSpPr>
          <p:cNvPr id="50" name="Google Shape;50;p41"/>
          <p:cNvSpPr txBox="1">
            <a:spLocks noGrp="1"/>
          </p:cNvSpPr>
          <p:nvPr>
            <p:ph type="title"/>
          </p:nvPr>
        </p:nvSpPr>
        <p:spPr>
          <a:xfrm>
            <a:off x="838200" y="50724"/>
            <a:ext cx="10621372"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0" name="Picture 9"/>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 Droplett Main Vert">
  <p:cSld name="Content - Droplett Main Vert">
    <p:bg>
      <p:bgPr>
        <a:solidFill>
          <a:srgbClr val="D2CBC9"/>
        </a:solidFill>
        <a:effectLst/>
      </p:bgPr>
    </p:bg>
    <p:spTree>
      <p:nvGrpSpPr>
        <p:cNvPr id="1" name="Shape 51"/>
        <p:cNvGrpSpPr/>
        <p:nvPr/>
      </p:nvGrpSpPr>
      <p:grpSpPr>
        <a:xfrm>
          <a:off x="0" y="0"/>
          <a:ext cx="0" cy="0"/>
          <a:chOff x="0" y="0"/>
          <a:chExt cx="0" cy="0"/>
        </a:xfrm>
      </p:grpSpPr>
      <p:sp>
        <p:nvSpPr>
          <p:cNvPr id="52" name="Google Shape;52;p45"/>
          <p:cNvSpPr txBox="1">
            <a:spLocks noGrp="1"/>
          </p:cNvSpPr>
          <p:nvPr>
            <p:ph type="body" idx="1"/>
          </p:nvPr>
        </p:nvSpPr>
        <p:spPr>
          <a:xfrm>
            <a:off x="1081632" y="1825625"/>
            <a:ext cx="10272168"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5"/>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rgbClr val="888888"/>
                </a:solidFill>
                <a:latin typeface="Lato"/>
                <a:ea typeface="Lato"/>
                <a:cs typeface="Lato"/>
                <a:sym typeface="Lato"/>
              </a:defRPr>
            </a:lvl1pPr>
            <a:lvl2pPr marL="0" lvl="1" indent="0" algn="ctr">
              <a:spcBef>
                <a:spcPts val="0"/>
              </a:spcBef>
              <a:buNone/>
              <a:defRPr sz="1200">
                <a:solidFill>
                  <a:srgbClr val="888888"/>
                </a:solidFill>
                <a:latin typeface="Lato"/>
                <a:ea typeface="Lato"/>
                <a:cs typeface="Lato"/>
                <a:sym typeface="Lato"/>
              </a:defRPr>
            </a:lvl2pPr>
            <a:lvl3pPr marL="0" lvl="2" indent="0" algn="ctr">
              <a:spcBef>
                <a:spcPts val="0"/>
              </a:spcBef>
              <a:buNone/>
              <a:defRPr sz="1200">
                <a:solidFill>
                  <a:srgbClr val="888888"/>
                </a:solidFill>
                <a:latin typeface="Lato"/>
                <a:ea typeface="Lato"/>
                <a:cs typeface="Lato"/>
                <a:sym typeface="Lato"/>
              </a:defRPr>
            </a:lvl3pPr>
            <a:lvl4pPr marL="0" lvl="3" indent="0" algn="ctr">
              <a:spcBef>
                <a:spcPts val="0"/>
              </a:spcBef>
              <a:buNone/>
              <a:defRPr sz="1200">
                <a:solidFill>
                  <a:srgbClr val="888888"/>
                </a:solidFill>
                <a:latin typeface="Lato"/>
                <a:ea typeface="Lato"/>
                <a:cs typeface="Lato"/>
                <a:sym typeface="Lato"/>
              </a:defRPr>
            </a:lvl4pPr>
            <a:lvl5pPr marL="0" lvl="4" indent="0" algn="ctr">
              <a:spcBef>
                <a:spcPts val="0"/>
              </a:spcBef>
              <a:buNone/>
              <a:defRPr sz="1200">
                <a:solidFill>
                  <a:srgbClr val="888888"/>
                </a:solidFill>
                <a:latin typeface="Lato"/>
                <a:ea typeface="Lato"/>
                <a:cs typeface="Lato"/>
                <a:sym typeface="Lato"/>
              </a:defRPr>
            </a:lvl5pPr>
            <a:lvl6pPr marL="0" lvl="5" indent="0" algn="ctr">
              <a:spcBef>
                <a:spcPts val="0"/>
              </a:spcBef>
              <a:buNone/>
              <a:defRPr sz="1200">
                <a:solidFill>
                  <a:srgbClr val="888888"/>
                </a:solidFill>
                <a:latin typeface="Lato"/>
                <a:ea typeface="Lato"/>
                <a:cs typeface="Lato"/>
                <a:sym typeface="Lato"/>
              </a:defRPr>
            </a:lvl6pPr>
            <a:lvl7pPr marL="0" lvl="6" indent="0" algn="ctr">
              <a:spcBef>
                <a:spcPts val="0"/>
              </a:spcBef>
              <a:buNone/>
              <a:defRPr sz="1200">
                <a:solidFill>
                  <a:srgbClr val="888888"/>
                </a:solidFill>
                <a:latin typeface="Lato"/>
                <a:ea typeface="Lato"/>
                <a:cs typeface="Lato"/>
                <a:sym typeface="Lato"/>
              </a:defRPr>
            </a:lvl7pPr>
            <a:lvl8pPr marL="0" lvl="7" indent="0" algn="ctr">
              <a:spcBef>
                <a:spcPts val="0"/>
              </a:spcBef>
              <a:buNone/>
              <a:defRPr sz="1200">
                <a:solidFill>
                  <a:srgbClr val="888888"/>
                </a:solidFill>
                <a:latin typeface="Lato"/>
                <a:ea typeface="Lato"/>
                <a:cs typeface="Lato"/>
                <a:sym typeface="Lato"/>
              </a:defRPr>
            </a:lvl8pPr>
            <a:lvl9pPr marL="0" lvl="8" indent="0" algn="ctr">
              <a:spcBef>
                <a:spcPts val="0"/>
              </a:spcBef>
              <a:buNone/>
              <a:defRPr sz="1200">
                <a:solidFill>
                  <a:srgbClr val="888888"/>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55" name="Google Shape;55;p45"/>
          <p:cNvCxnSpPr/>
          <p:nvPr/>
        </p:nvCxnSpPr>
        <p:spPr>
          <a:xfrm flipH="1">
            <a:off x="874840" y="-11187"/>
            <a:ext cx="1104" cy="6869187"/>
          </a:xfrm>
          <a:prstGeom prst="straightConnector1">
            <a:avLst/>
          </a:prstGeom>
          <a:noFill/>
          <a:ln w="76200" cap="flat" cmpd="sng">
            <a:solidFill>
              <a:srgbClr val="B8874B"/>
            </a:solidFill>
            <a:prstDash val="solid"/>
            <a:miter lim="800000"/>
            <a:headEnd type="none" w="sm" len="sm"/>
            <a:tailEnd type="none" w="sm" len="sm"/>
          </a:ln>
        </p:spPr>
      </p:cxnSp>
      <p:cxnSp>
        <p:nvCxnSpPr>
          <p:cNvPr id="56" name="Google Shape;56;p45"/>
          <p:cNvCxnSpPr/>
          <p:nvPr/>
        </p:nvCxnSpPr>
        <p:spPr>
          <a:xfrm>
            <a:off x="989845" y="-11187"/>
            <a:ext cx="2096" cy="6869187"/>
          </a:xfrm>
          <a:prstGeom prst="straightConnector1">
            <a:avLst/>
          </a:prstGeom>
          <a:noFill/>
          <a:ln w="76200" cap="flat" cmpd="sng">
            <a:solidFill>
              <a:srgbClr val="B8874B"/>
            </a:solidFill>
            <a:prstDash val="solid"/>
            <a:miter lim="800000"/>
            <a:headEnd type="none" w="sm" len="sm"/>
            <a:tailEnd type="none" w="sm" len="sm"/>
          </a:ln>
        </p:spPr>
      </p:cxnSp>
      <p:sp>
        <p:nvSpPr>
          <p:cNvPr id="57" name="Google Shape;57;p45"/>
          <p:cNvSpPr txBox="1">
            <a:spLocks noGrp="1"/>
          </p:cNvSpPr>
          <p:nvPr>
            <p:ph type="title"/>
          </p:nvPr>
        </p:nvSpPr>
        <p:spPr>
          <a:xfrm>
            <a:off x="1065426" y="50724"/>
            <a:ext cx="10394145"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8" name="Google Shape;58;p45"/>
          <p:cNvPicPr preferRelativeResize="0"/>
          <p:nvPr/>
        </p:nvPicPr>
        <p:blipFill rotWithShape="1">
          <a:blip r:embed="rId2">
            <a:alphaModFix/>
          </a:blip>
          <a:srcRect/>
          <a:stretch/>
        </p:blipFill>
        <p:spPr>
          <a:xfrm>
            <a:off x="51540" y="17818"/>
            <a:ext cx="731583" cy="1285225"/>
          </a:xfrm>
          <a:prstGeom prst="rect">
            <a:avLst/>
          </a:prstGeom>
          <a:noFill/>
          <a:ln>
            <a:noFill/>
          </a:ln>
        </p:spPr>
      </p:pic>
      <p:pic>
        <p:nvPicPr>
          <p:cNvPr id="9" name="Picture 8"/>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 Droplett Alt">
  <p:cSld name="Content - Droplett Alt">
    <p:bg>
      <p:bgPr>
        <a:solidFill>
          <a:srgbClr val="D2CBC9"/>
        </a:solidFill>
        <a:effectLst/>
      </p:bgPr>
    </p:bg>
    <p:spTree>
      <p:nvGrpSpPr>
        <p:cNvPr id="1" name="Shape 59"/>
        <p:cNvGrpSpPr/>
        <p:nvPr/>
      </p:nvGrpSpPr>
      <p:grpSpPr>
        <a:xfrm>
          <a:off x="0" y="0"/>
          <a:ext cx="0" cy="0"/>
          <a:chOff x="0" y="0"/>
          <a:chExt cx="0" cy="0"/>
        </a:xfrm>
      </p:grpSpPr>
      <p:sp>
        <p:nvSpPr>
          <p:cNvPr id="60" name="Google Shape;60;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47"/>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rgbClr val="888888"/>
                </a:solidFill>
                <a:latin typeface="Lato"/>
                <a:ea typeface="Lato"/>
                <a:cs typeface="Lato"/>
                <a:sym typeface="Lato"/>
              </a:defRPr>
            </a:lvl1pPr>
            <a:lvl2pPr marL="0" lvl="1" indent="0" algn="ctr">
              <a:spcBef>
                <a:spcPts val="0"/>
              </a:spcBef>
              <a:buNone/>
              <a:defRPr sz="1200">
                <a:solidFill>
                  <a:srgbClr val="888888"/>
                </a:solidFill>
                <a:latin typeface="Lato"/>
                <a:ea typeface="Lato"/>
                <a:cs typeface="Lato"/>
                <a:sym typeface="Lato"/>
              </a:defRPr>
            </a:lvl2pPr>
            <a:lvl3pPr marL="0" lvl="2" indent="0" algn="ctr">
              <a:spcBef>
                <a:spcPts val="0"/>
              </a:spcBef>
              <a:buNone/>
              <a:defRPr sz="1200">
                <a:solidFill>
                  <a:srgbClr val="888888"/>
                </a:solidFill>
                <a:latin typeface="Lato"/>
                <a:ea typeface="Lato"/>
                <a:cs typeface="Lato"/>
                <a:sym typeface="Lato"/>
              </a:defRPr>
            </a:lvl3pPr>
            <a:lvl4pPr marL="0" lvl="3" indent="0" algn="ctr">
              <a:spcBef>
                <a:spcPts val="0"/>
              </a:spcBef>
              <a:buNone/>
              <a:defRPr sz="1200">
                <a:solidFill>
                  <a:srgbClr val="888888"/>
                </a:solidFill>
                <a:latin typeface="Lato"/>
                <a:ea typeface="Lato"/>
                <a:cs typeface="Lato"/>
                <a:sym typeface="Lato"/>
              </a:defRPr>
            </a:lvl4pPr>
            <a:lvl5pPr marL="0" lvl="4" indent="0" algn="ctr">
              <a:spcBef>
                <a:spcPts val="0"/>
              </a:spcBef>
              <a:buNone/>
              <a:defRPr sz="1200">
                <a:solidFill>
                  <a:srgbClr val="888888"/>
                </a:solidFill>
                <a:latin typeface="Lato"/>
                <a:ea typeface="Lato"/>
                <a:cs typeface="Lato"/>
                <a:sym typeface="Lato"/>
              </a:defRPr>
            </a:lvl5pPr>
            <a:lvl6pPr marL="0" lvl="5" indent="0" algn="ctr">
              <a:spcBef>
                <a:spcPts val="0"/>
              </a:spcBef>
              <a:buNone/>
              <a:defRPr sz="1200">
                <a:solidFill>
                  <a:srgbClr val="888888"/>
                </a:solidFill>
                <a:latin typeface="Lato"/>
                <a:ea typeface="Lato"/>
                <a:cs typeface="Lato"/>
                <a:sym typeface="Lato"/>
              </a:defRPr>
            </a:lvl6pPr>
            <a:lvl7pPr marL="0" lvl="6" indent="0" algn="ctr">
              <a:spcBef>
                <a:spcPts val="0"/>
              </a:spcBef>
              <a:buNone/>
              <a:defRPr sz="1200">
                <a:solidFill>
                  <a:srgbClr val="888888"/>
                </a:solidFill>
                <a:latin typeface="Lato"/>
                <a:ea typeface="Lato"/>
                <a:cs typeface="Lato"/>
                <a:sym typeface="Lato"/>
              </a:defRPr>
            </a:lvl7pPr>
            <a:lvl8pPr marL="0" lvl="7" indent="0" algn="ctr">
              <a:spcBef>
                <a:spcPts val="0"/>
              </a:spcBef>
              <a:buNone/>
              <a:defRPr sz="1200">
                <a:solidFill>
                  <a:srgbClr val="888888"/>
                </a:solidFill>
                <a:latin typeface="Lato"/>
                <a:ea typeface="Lato"/>
                <a:cs typeface="Lato"/>
                <a:sym typeface="Lato"/>
              </a:defRPr>
            </a:lvl8pPr>
            <a:lvl9pPr marL="0" lvl="8" indent="0" algn="ctr">
              <a:spcBef>
                <a:spcPts val="0"/>
              </a:spcBef>
              <a:buNone/>
              <a:defRPr sz="1200">
                <a:solidFill>
                  <a:srgbClr val="888888"/>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64" name="Google Shape;64;p47"/>
          <p:cNvCxnSpPr/>
          <p:nvPr/>
        </p:nvCxnSpPr>
        <p:spPr>
          <a:xfrm rot="10800000" flipH="1">
            <a:off x="-12521" y="1428750"/>
            <a:ext cx="12204522" cy="4763"/>
          </a:xfrm>
          <a:prstGeom prst="straightConnector1">
            <a:avLst/>
          </a:prstGeom>
          <a:noFill/>
          <a:ln w="76200" cap="flat" cmpd="sng">
            <a:solidFill>
              <a:schemeClr val="lt1"/>
            </a:solidFill>
            <a:prstDash val="solid"/>
            <a:miter lim="800000"/>
            <a:headEnd type="none" w="sm" len="sm"/>
            <a:tailEnd type="none" w="sm" len="sm"/>
          </a:ln>
        </p:spPr>
      </p:cxnSp>
      <p:cxnSp>
        <p:nvCxnSpPr>
          <p:cNvPr id="65" name="Google Shape;65;p47"/>
          <p:cNvCxnSpPr/>
          <p:nvPr/>
        </p:nvCxnSpPr>
        <p:spPr>
          <a:xfrm>
            <a:off x="-12521" y="1567543"/>
            <a:ext cx="12204522" cy="8845"/>
          </a:xfrm>
          <a:prstGeom prst="straightConnector1">
            <a:avLst/>
          </a:prstGeom>
          <a:noFill/>
          <a:ln w="76200" cap="flat" cmpd="sng">
            <a:solidFill>
              <a:schemeClr val="lt1"/>
            </a:solidFill>
            <a:prstDash val="solid"/>
            <a:miter lim="800000"/>
            <a:headEnd type="none" w="sm" len="sm"/>
            <a:tailEnd type="none" w="sm" len="sm"/>
          </a:ln>
        </p:spPr>
      </p:cxnSp>
      <p:sp>
        <p:nvSpPr>
          <p:cNvPr id="66" name="Google Shape;66;p47"/>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7" name="Google Shape;67;p47"/>
          <p:cNvPicPr preferRelativeResize="0"/>
          <p:nvPr/>
        </p:nvPicPr>
        <p:blipFill rotWithShape="1">
          <a:blip r:embed="rId2">
            <a:alphaModFix/>
          </a:blip>
          <a:srcRect/>
          <a:stretch/>
        </p:blipFill>
        <p:spPr>
          <a:xfrm>
            <a:off x="145442" y="50724"/>
            <a:ext cx="731583" cy="1285225"/>
          </a:xfrm>
          <a:prstGeom prst="rect">
            <a:avLst/>
          </a:prstGeom>
          <a:noFill/>
          <a:ln>
            <a:noFill/>
          </a:ln>
        </p:spPr>
      </p:pic>
      <p:pic>
        <p:nvPicPr>
          <p:cNvPr id="10" name="Picture 9"/>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or Questions">
  <p:cSld name="Thank You or Questions">
    <p:bg>
      <p:bgPr>
        <a:solidFill>
          <a:srgbClr val="D2CBC9"/>
        </a:solidFill>
        <a:effectLst/>
      </p:bgPr>
    </p:bg>
    <p:spTree>
      <p:nvGrpSpPr>
        <p:cNvPr id="1" name="Shape 68"/>
        <p:cNvGrpSpPr/>
        <p:nvPr/>
      </p:nvGrpSpPr>
      <p:grpSpPr>
        <a:xfrm>
          <a:off x="0" y="0"/>
          <a:ext cx="0" cy="0"/>
          <a:chOff x="0" y="0"/>
          <a:chExt cx="0" cy="0"/>
        </a:xfrm>
      </p:grpSpPr>
      <p:sp>
        <p:nvSpPr>
          <p:cNvPr id="69" name="Google Shape;69;p48"/>
          <p:cNvSpPr txBox="1">
            <a:spLocks noGrp="1"/>
          </p:cNvSpPr>
          <p:nvPr>
            <p:ph type="ctrTitle"/>
          </p:nvPr>
        </p:nvSpPr>
        <p:spPr>
          <a:xfrm>
            <a:off x="1499724" y="204425"/>
            <a:ext cx="9144000" cy="203416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5400"/>
              <a:buFont typeface="Lato"/>
              <a:buNone/>
              <a:defRPr sz="5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8"/>
          <p:cNvSpPr txBox="1">
            <a:spLocks noGrp="1"/>
          </p:cNvSpPr>
          <p:nvPr>
            <p:ph type="subTitle" idx="1"/>
          </p:nvPr>
        </p:nvSpPr>
        <p:spPr>
          <a:xfrm>
            <a:off x="1499724" y="2919311"/>
            <a:ext cx="9144000" cy="1655762"/>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1000"/>
              </a:spcBef>
              <a:spcAft>
                <a:spcPts val="0"/>
              </a:spcAft>
              <a:buClr>
                <a:schemeClr val="dk1"/>
              </a:buClr>
              <a:buSzPts val="3200"/>
              <a:buNone/>
              <a:defRPr sz="32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71" name="Google Shape;71;p48"/>
          <p:cNvGrpSpPr/>
          <p:nvPr/>
        </p:nvGrpSpPr>
        <p:grpSpPr>
          <a:xfrm>
            <a:off x="4577645" y="4927804"/>
            <a:ext cx="2988157" cy="1465679"/>
            <a:chOff x="3673784" y="275130"/>
            <a:chExt cx="4199766" cy="2209452"/>
          </a:xfrm>
        </p:grpSpPr>
        <p:pic>
          <p:nvPicPr>
            <p:cNvPr id="72" name="Google Shape;72;p48"/>
            <p:cNvPicPr preferRelativeResize="0"/>
            <p:nvPr/>
          </p:nvPicPr>
          <p:blipFill rotWithShape="1">
            <a:blip r:embed="rId2">
              <a:alphaModFix/>
            </a:blip>
            <a:srcRect l="391" t="1463" r="503" b="836"/>
            <a:stretch/>
          </p:blipFill>
          <p:spPr>
            <a:xfrm>
              <a:off x="3673784" y="275130"/>
              <a:ext cx="4199766" cy="2209452"/>
            </a:xfrm>
            <a:prstGeom prst="roundRect">
              <a:avLst>
                <a:gd name="adj" fmla="val 16667"/>
              </a:avLst>
            </a:prstGeom>
            <a:noFill/>
            <a:ln>
              <a:noFill/>
            </a:ln>
            <a:effectLst>
              <a:outerShdw blurRad="292100" dist="139700" dir="2700000" algn="tl" rotWithShape="0">
                <a:srgbClr val="333333">
                  <a:alpha val="64705"/>
                </a:srgbClr>
              </a:outerShdw>
            </a:effectLst>
          </p:spPr>
        </p:pic>
        <p:sp>
          <p:nvSpPr>
            <p:cNvPr id="73" name="Google Shape;73;p48"/>
            <p:cNvSpPr/>
            <p:nvPr/>
          </p:nvSpPr>
          <p:spPr>
            <a:xfrm>
              <a:off x="3673784" y="275130"/>
              <a:ext cx="4199766" cy="2209452"/>
            </a:xfrm>
            <a:prstGeom prst="roundRect">
              <a:avLst>
                <a:gd name="adj" fmla="val 16667"/>
              </a:avLst>
            </a:prstGeom>
            <a:noFill/>
            <a:ln w="28575" cap="flat" cmpd="sng">
              <a:solidFill>
                <a:srgbClr val="41658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 No Graphics">
  <p:cSld name="Content - No Graphics">
    <p:bg>
      <p:bgPr>
        <a:solidFill>
          <a:srgbClr val="D2CBC9"/>
        </a:solidFill>
        <a:effectLst/>
      </p:bgPr>
    </p:bg>
    <p:spTree>
      <p:nvGrpSpPr>
        <p:cNvPr id="1" name="Shape 74"/>
        <p:cNvGrpSpPr/>
        <p:nvPr/>
      </p:nvGrpSpPr>
      <p:grpSpPr>
        <a:xfrm>
          <a:off x="0" y="0"/>
          <a:ext cx="0" cy="0"/>
          <a:chOff x="0" y="0"/>
          <a:chExt cx="0" cy="0"/>
        </a:xfrm>
      </p:grpSpPr>
      <p:sp>
        <p:nvSpPr>
          <p:cNvPr id="75" name="Google Shape;75;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49"/>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rgbClr val="888888"/>
                </a:solidFill>
                <a:latin typeface="Lato"/>
                <a:ea typeface="Lato"/>
                <a:cs typeface="Lato"/>
                <a:sym typeface="Lato"/>
              </a:defRPr>
            </a:lvl1pPr>
            <a:lvl2pPr marL="0" lvl="1" indent="0" algn="ctr">
              <a:spcBef>
                <a:spcPts val="0"/>
              </a:spcBef>
              <a:buNone/>
              <a:defRPr sz="1200">
                <a:solidFill>
                  <a:srgbClr val="888888"/>
                </a:solidFill>
                <a:latin typeface="Lato"/>
                <a:ea typeface="Lato"/>
                <a:cs typeface="Lato"/>
                <a:sym typeface="Lato"/>
              </a:defRPr>
            </a:lvl2pPr>
            <a:lvl3pPr marL="0" lvl="2" indent="0" algn="ctr">
              <a:spcBef>
                <a:spcPts val="0"/>
              </a:spcBef>
              <a:buNone/>
              <a:defRPr sz="1200">
                <a:solidFill>
                  <a:srgbClr val="888888"/>
                </a:solidFill>
                <a:latin typeface="Lato"/>
                <a:ea typeface="Lato"/>
                <a:cs typeface="Lato"/>
                <a:sym typeface="Lato"/>
              </a:defRPr>
            </a:lvl3pPr>
            <a:lvl4pPr marL="0" lvl="3" indent="0" algn="ctr">
              <a:spcBef>
                <a:spcPts val="0"/>
              </a:spcBef>
              <a:buNone/>
              <a:defRPr sz="1200">
                <a:solidFill>
                  <a:srgbClr val="888888"/>
                </a:solidFill>
                <a:latin typeface="Lato"/>
                <a:ea typeface="Lato"/>
                <a:cs typeface="Lato"/>
                <a:sym typeface="Lato"/>
              </a:defRPr>
            </a:lvl4pPr>
            <a:lvl5pPr marL="0" lvl="4" indent="0" algn="ctr">
              <a:spcBef>
                <a:spcPts val="0"/>
              </a:spcBef>
              <a:buNone/>
              <a:defRPr sz="1200">
                <a:solidFill>
                  <a:srgbClr val="888888"/>
                </a:solidFill>
                <a:latin typeface="Lato"/>
                <a:ea typeface="Lato"/>
                <a:cs typeface="Lato"/>
                <a:sym typeface="Lato"/>
              </a:defRPr>
            </a:lvl5pPr>
            <a:lvl6pPr marL="0" lvl="5" indent="0" algn="ctr">
              <a:spcBef>
                <a:spcPts val="0"/>
              </a:spcBef>
              <a:buNone/>
              <a:defRPr sz="1200">
                <a:solidFill>
                  <a:srgbClr val="888888"/>
                </a:solidFill>
                <a:latin typeface="Lato"/>
                <a:ea typeface="Lato"/>
                <a:cs typeface="Lato"/>
                <a:sym typeface="Lato"/>
              </a:defRPr>
            </a:lvl6pPr>
            <a:lvl7pPr marL="0" lvl="6" indent="0" algn="ctr">
              <a:spcBef>
                <a:spcPts val="0"/>
              </a:spcBef>
              <a:buNone/>
              <a:defRPr sz="1200">
                <a:solidFill>
                  <a:srgbClr val="888888"/>
                </a:solidFill>
                <a:latin typeface="Lato"/>
                <a:ea typeface="Lato"/>
                <a:cs typeface="Lato"/>
                <a:sym typeface="Lato"/>
              </a:defRPr>
            </a:lvl7pPr>
            <a:lvl8pPr marL="0" lvl="7" indent="0" algn="ctr">
              <a:spcBef>
                <a:spcPts val="0"/>
              </a:spcBef>
              <a:buNone/>
              <a:defRPr sz="1200">
                <a:solidFill>
                  <a:srgbClr val="888888"/>
                </a:solidFill>
                <a:latin typeface="Lato"/>
                <a:ea typeface="Lato"/>
                <a:cs typeface="Lato"/>
                <a:sym typeface="Lato"/>
              </a:defRPr>
            </a:lvl8pPr>
            <a:lvl9pPr marL="0" lvl="8" indent="0" algn="ctr">
              <a:spcBef>
                <a:spcPts val="0"/>
              </a:spcBef>
              <a:buNone/>
              <a:defRPr sz="1200">
                <a:solidFill>
                  <a:srgbClr val="888888"/>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sp>
        <p:nvSpPr>
          <p:cNvPr id="79" name="Google Shape;79;p49"/>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 name="Picture 6"/>
          <p:cNvPicPr>
            <a:picLocks noChangeAspect="1"/>
          </p:cNvPicPr>
          <p:nvPr userDrawn="1"/>
        </p:nvPicPr>
        <p:blipFill>
          <a:blip r:embed="rId2"/>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 Droplett Alt Vert">
  <p:cSld name="Content - Droplett Alt Vert">
    <p:bg>
      <p:bgPr>
        <a:solidFill>
          <a:srgbClr val="D2CBC9"/>
        </a:solidFill>
        <a:effectLst/>
      </p:bgPr>
    </p:bg>
    <p:spTree>
      <p:nvGrpSpPr>
        <p:cNvPr id="1" name="Shape 80"/>
        <p:cNvGrpSpPr/>
        <p:nvPr/>
      </p:nvGrpSpPr>
      <p:grpSpPr>
        <a:xfrm>
          <a:off x="0" y="0"/>
          <a:ext cx="0" cy="0"/>
          <a:chOff x="0" y="0"/>
          <a:chExt cx="0" cy="0"/>
        </a:xfrm>
      </p:grpSpPr>
      <p:sp>
        <p:nvSpPr>
          <p:cNvPr id="81" name="Google Shape;81;p50"/>
          <p:cNvSpPr txBox="1">
            <a:spLocks noGrp="1"/>
          </p:cNvSpPr>
          <p:nvPr>
            <p:ph type="body" idx="1"/>
          </p:nvPr>
        </p:nvSpPr>
        <p:spPr>
          <a:xfrm>
            <a:off x="1081632" y="1825625"/>
            <a:ext cx="10272168"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Lato"/>
                <a:ea typeface="Lato"/>
                <a:cs typeface="Lato"/>
                <a:sym typeface="Lato"/>
              </a:defRPr>
            </a:lvl1pPr>
            <a:lvl2pPr marL="914400" lvl="1" indent="-381000" algn="l">
              <a:lnSpc>
                <a:spcPct val="90000"/>
              </a:lnSpc>
              <a:spcBef>
                <a:spcPts val="500"/>
              </a:spcBef>
              <a:spcAft>
                <a:spcPts val="0"/>
              </a:spcAft>
              <a:buClr>
                <a:schemeClr val="dk1"/>
              </a:buClr>
              <a:buSzPts val="2400"/>
              <a:buChar char="•"/>
              <a:defRPr>
                <a:latin typeface="Lato"/>
                <a:ea typeface="Lato"/>
                <a:cs typeface="Lato"/>
                <a:sym typeface="Lato"/>
              </a:defRPr>
            </a:lvl2pPr>
            <a:lvl3pPr marL="1371600" lvl="2" indent="-355600" algn="l">
              <a:lnSpc>
                <a:spcPct val="90000"/>
              </a:lnSpc>
              <a:spcBef>
                <a:spcPts val="500"/>
              </a:spcBef>
              <a:spcAft>
                <a:spcPts val="0"/>
              </a:spcAft>
              <a:buClr>
                <a:schemeClr val="dk1"/>
              </a:buClr>
              <a:buSzPts val="2000"/>
              <a:buChar char="•"/>
              <a:defRPr>
                <a:latin typeface="Lato"/>
                <a:ea typeface="Lato"/>
                <a:cs typeface="Lato"/>
                <a:sym typeface="Lato"/>
              </a:defRPr>
            </a:lvl3pPr>
            <a:lvl4pPr marL="1828800" lvl="3" indent="-342900" algn="l">
              <a:lnSpc>
                <a:spcPct val="90000"/>
              </a:lnSpc>
              <a:spcBef>
                <a:spcPts val="500"/>
              </a:spcBef>
              <a:spcAft>
                <a:spcPts val="0"/>
              </a:spcAft>
              <a:buClr>
                <a:schemeClr val="dk1"/>
              </a:buClr>
              <a:buSzPts val="1800"/>
              <a:buChar char="•"/>
              <a:defRPr>
                <a:latin typeface="Lato"/>
                <a:ea typeface="Lato"/>
                <a:cs typeface="Lato"/>
                <a:sym typeface="Lato"/>
              </a:defRPr>
            </a:lvl4pPr>
            <a:lvl5pPr marL="2286000" lvl="4" indent="-342900" algn="l">
              <a:lnSpc>
                <a:spcPct val="90000"/>
              </a:lnSpc>
              <a:spcBef>
                <a:spcPts val="500"/>
              </a:spcBef>
              <a:spcAft>
                <a:spcPts val="0"/>
              </a:spcAft>
              <a:buClr>
                <a:schemeClr val="dk1"/>
              </a:buClr>
              <a:buSzPts val="1800"/>
              <a:buChar char="•"/>
              <a:defRPr>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50"/>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sz="1200">
                <a:solidFill>
                  <a:srgbClr val="888888"/>
                </a:solidFill>
                <a:latin typeface="Lato"/>
                <a:ea typeface="Lato"/>
                <a:cs typeface="Lato"/>
                <a:sym typeface="Lato"/>
              </a:defRPr>
            </a:lvl1pPr>
            <a:lvl2pPr marL="0" lvl="1" indent="0" algn="ctr">
              <a:spcBef>
                <a:spcPts val="0"/>
              </a:spcBef>
              <a:buNone/>
              <a:defRPr sz="1200">
                <a:solidFill>
                  <a:srgbClr val="888888"/>
                </a:solidFill>
                <a:latin typeface="Lato"/>
                <a:ea typeface="Lato"/>
                <a:cs typeface="Lato"/>
                <a:sym typeface="Lato"/>
              </a:defRPr>
            </a:lvl2pPr>
            <a:lvl3pPr marL="0" lvl="2" indent="0" algn="ctr">
              <a:spcBef>
                <a:spcPts val="0"/>
              </a:spcBef>
              <a:buNone/>
              <a:defRPr sz="1200">
                <a:solidFill>
                  <a:srgbClr val="888888"/>
                </a:solidFill>
                <a:latin typeface="Lato"/>
                <a:ea typeface="Lato"/>
                <a:cs typeface="Lato"/>
                <a:sym typeface="Lato"/>
              </a:defRPr>
            </a:lvl3pPr>
            <a:lvl4pPr marL="0" lvl="3" indent="0" algn="ctr">
              <a:spcBef>
                <a:spcPts val="0"/>
              </a:spcBef>
              <a:buNone/>
              <a:defRPr sz="1200">
                <a:solidFill>
                  <a:srgbClr val="888888"/>
                </a:solidFill>
                <a:latin typeface="Lato"/>
                <a:ea typeface="Lato"/>
                <a:cs typeface="Lato"/>
                <a:sym typeface="Lato"/>
              </a:defRPr>
            </a:lvl4pPr>
            <a:lvl5pPr marL="0" lvl="4" indent="0" algn="ctr">
              <a:spcBef>
                <a:spcPts val="0"/>
              </a:spcBef>
              <a:buNone/>
              <a:defRPr sz="1200">
                <a:solidFill>
                  <a:srgbClr val="888888"/>
                </a:solidFill>
                <a:latin typeface="Lato"/>
                <a:ea typeface="Lato"/>
                <a:cs typeface="Lato"/>
                <a:sym typeface="Lato"/>
              </a:defRPr>
            </a:lvl5pPr>
            <a:lvl6pPr marL="0" lvl="5" indent="0" algn="ctr">
              <a:spcBef>
                <a:spcPts val="0"/>
              </a:spcBef>
              <a:buNone/>
              <a:defRPr sz="1200">
                <a:solidFill>
                  <a:srgbClr val="888888"/>
                </a:solidFill>
                <a:latin typeface="Lato"/>
                <a:ea typeface="Lato"/>
                <a:cs typeface="Lato"/>
                <a:sym typeface="Lato"/>
              </a:defRPr>
            </a:lvl6pPr>
            <a:lvl7pPr marL="0" lvl="6" indent="0" algn="ctr">
              <a:spcBef>
                <a:spcPts val="0"/>
              </a:spcBef>
              <a:buNone/>
              <a:defRPr sz="1200">
                <a:solidFill>
                  <a:srgbClr val="888888"/>
                </a:solidFill>
                <a:latin typeface="Lato"/>
                <a:ea typeface="Lato"/>
                <a:cs typeface="Lato"/>
                <a:sym typeface="Lato"/>
              </a:defRPr>
            </a:lvl7pPr>
            <a:lvl8pPr marL="0" lvl="7" indent="0" algn="ctr">
              <a:spcBef>
                <a:spcPts val="0"/>
              </a:spcBef>
              <a:buNone/>
              <a:defRPr sz="1200">
                <a:solidFill>
                  <a:srgbClr val="888888"/>
                </a:solidFill>
                <a:latin typeface="Lato"/>
                <a:ea typeface="Lato"/>
                <a:cs typeface="Lato"/>
                <a:sym typeface="Lato"/>
              </a:defRPr>
            </a:lvl8pPr>
            <a:lvl9pPr marL="0" lvl="8" indent="0" algn="ctr">
              <a:spcBef>
                <a:spcPts val="0"/>
              </a:spcBef>
              <a:buNone/>
              <a:defRPr sz="1200">
                <a:solidFill>
                  <a:srgbClr val="888888"/>
                </a:solidFill>
                <a:latin typeface="Lato"/>
                <a:ea typeface="Lato"/>
                <a:cs typeface="Lato"/>
                <a:sym typeface="Lato"/>
              </a:defRPr>
            </a:lvl9pPr>
          </a:lstStyle>
          <a:p>
            <a:pPr marL="0" lvl="0" indent="0" algn="ctr" rtl="0">
              <a:spcBef>
                <a:spcPts val="0"/>
              </a:spcBef>
              <a:spcAft>
                <a:spcPts val="0"/>
              </a:spcAft>
              <a:buNone/>
            </a:pPr>
            <a:fld id="{00000000-1234-1234-1234-123412341234}" type="slidenum">
              <a:rPr lang="en-US"/>
              <a:t>‹#›</a:t>
            </a:fld>
            <a:endParaRPr/>
          </a:p>
        </p:txBody>
      </p:sp>
      <p:cxnSp>
        <p:nvCxnSpPr>
          <p:cNvPr id="84" name="Google Shape;84;p50"/>
          <p:cNvCxnSpPr/>
          <p:nvPr/>
        </p:nvCxnSpPr>
        <p:spPr>
          <a:xfrm flipH="1">
            <a:off x="874840" y="-11187"/>
            <a:ext cx="1104" cy="6869187"/>
          </a:xfrm>
          <a:prstGeom prst="straightConnector1">
            <a:avLst/>
          </a:prstGeom>
          <a:noFill/>
          <a:ln w="76200" cap="flat" cmpd="sng">
            <a:solidFill>
              <a:schemeClr val="lt1"/>
            </a:solidFill>
            <a:prstDash val="solid"/>
            <a:miter lim="800000"/>
            <a:headEnd type="none" w="sm" len="sm"/>
            <a:tailEnd type="none" w="sm" len="sm"/>
          </a:ln>
        </p:spPr>
      </p:cxnSp>
      <p:cxnSp>
        <p:nvCxnSpPr>
          <p:cNvPr id="85" name="Google Shape;85;p50"/>
          <p:cNvCxnSpPr/>
          <p:nvPr/>
        </p:nvCxnSpPr>
        <p:spPr>
          <a:xfrm>
            <a:off x="989845" y="-11187"/>
            <a:ext cx="2096" cy="6869187"/>
          </a:xfrm>
          <a:prstGeom prst="straightConnector1">
            <a:avLst/>
          </a:prstGeom>
          <a:noFill/>
          <a:ln w="76200" cap="flat" cmpd="sng">
            <a:solidFill>
              <a:schemeClr val="lt1"/>
            </a:solidFill>
            <a:prstDash val="solid"/>
            <a:miter lim="800000"/>
            <a:headEnd type="none" w="sm" len="sm"/>
            <a:tailEnd type="none" w="sm" len="sm"/>
          </a:ln>
        </p:spPr>
      </p:cxnSp>
      <p:sp>
        <p:nvSpPr>
          <p:cNvPr id="86" name="Google Shape;86;p50"/>
          <p:cNvSpPr txBox="1">
            <a:spLocks noGrp="1"/>
          </p:cNvSpPr>
          <p:nvPr>
            <p:ph type="title"/>
          </p:nvPr>
        </p:nvSpPr>
        <p:spPr>
          <a:xfrm>
            <a:off x="1065426" y="50724"/>
            <a:ext cx="10394145" cy="1325563"/>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1"/>
              </a:buClr>
              <a:buSzPts val="4400"/>
              <a:buFont typeface="Lato"/>
              <a:buNone/>
              <a:defRPr>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7" name="Google Shape;87;p50"/>
          <p:cNvPicPr preferRelativeResize="0"/>
          <p:nvPr/>
        </p:nvPicPr>
        <p:blipFill rotWithShape="1">
          <a:blip r:embed="rId2">
            <a:alphaModFix/>
          </a:blip>
          <a:srcRect/>
          <a:stretch/>
        </p:blipFill>
        <p:spPr>
          <a:xfrm>
            <a:off x="51540" y="17818"/>
            <a:ext cx="731583" cy="1285225"/>
          </a:xfrm>
          <a:prstGeom prst="rect">
            <a:avLst/>
          </a:prstGeom>
          <a:noFill/>
          <a:ln>
            <a:noFill/>
          </a:ln>
        </p:spPr>
      </p:pic>
      <p:pic>
        <p:nvPicPr>
          <p:cNvPr id="9" name="Picture 8"/>
          <p:cNvPicPr>
            <a:picLocks noChangeAspect="1"/>
          </p:cNvPicPr>
          <p:nvPr userDrawn="1"/>
        </p:nvPicPr>
        <p:blipFill>
          <a:blip r:embed="rId3"/>
          <a:stretch>
            <a:fillRect/>
          </a:stretch>
        </p:blipFill>
        <p:spPr>
          <a:xfrm>
            <a:off x="10574628" y="5895362"/>
            <a:ext cx="1573370" cy="921975"/>
          </a:xfrm>
          <a:prstGeom prst="rect">
            <a:avLst/>
          </a:prstGeom>
        </p:spPr>
      </p:pic>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6"/>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ato"/>
              <a:buNone/>
              <a:defRPr sz="4400" b="0" i="0" u="none" strike="noStrike" cap="none">
                <a:solidFill>
                  <a:schemeClr val="dk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Lato"/>
                <a:ea typeface="Lato"/>
                <a:cs typeface="Lato"/>
                <a:sym typeface="Lat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Lato"/>
                <a:ea typeface="Lato"/>
                <a:cs typeface="Lato"/>
                <a:sym typeface="Lat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Lato"/>
                <a:ea typeface="Lato"/>
                <a:cs typeface="Lato"/>
                <a:sym typeface="Lato"/>
              </a:defRPr>
            </a:lvl1pPr>
            <a:lvl2pPr marL="0" marR="0" lvl="1" indent="0" algn="r" rtl="0">
              <a:spcBef>
                <a:spcPts val="0"/>
              </a:spcBef>
              <a:buNone/>
              <a:defRPr sz="1200" b="0" i="0" u="none" strike="noStrike" cap="none">
                <a:solidFill>
                  <a:srgbClr val="888888"/>
                </a:solidFill>
                <a:latin typeface="Lato"/>
                <a:ea typeface="Lato"/>
                <a:cs typeface="Lato"/>
                <a:sym typeface="Lato"/>
              </a:defRPr>
            </a:lvl2pPr>
            <a:lvl3pPr marL="0" marR="0" lvl="2" indent="0" algn="r" rtl="0">
              <a:spcBef>
                <a:spcPts val="0"/>
              </a:spcBef>
              <a:buNone/>
              <a:defRPr sz="1200" b="0" i="0" u="none" strike="noStrike" cap="none">
                <a:solidFill>
                  <a:srgbClr val="888888"/>
                </a:solidFill>
                <a:latin typeface="Lato"/>
                <a:ea typeface="Lato"/>
                <a:cs typeface="Lato"/>
                <a:sym typeface="Lato"/>
              </a:defRPr>
            </a:lvl3pPr>
            <a:lvl4pPr marL="0" marR="0" lvl="3" indent="0" algn="r" rtl="0">
              <a:spcBef>
                <a:spcPts val="0"/>
              </a:spcBef>
              <a:buNone/>
              <a:defRPr sz="1200" b="0" i="0" u="none" strike="noStrike" cap="none">
                <a:solidFill>
                  <a:srgbClr val="888888"/>
                </a:solidFill>
                <a:latin typeface="Lato"/>
                <a:ea typeface="Lato"/>
                <a:cs typeface="Lato"/>
                <a:sym typeface="Lato"/>
              </a:defRPr>
            </a:lvl4pPr>
            <a:lvl5pPr marL="0" marR="0" lvl="4" indent="0" algn="r" rtl="0">
              <a:spcBef>
                <a:spcPts val="0"/>
              </a:spcBef>
              <a:buNone/>
              <a:defRPr sz="1200" b="0" i="0" u="none" strike="noStrike" cap="none">
                <a:solidFill>
                  <a:srgbClr val="888888"/>
                </a:solidFill>
                <a:latin typeface="Lato"/>
                <a:ea typeface="Lato"/>
                <a:cs typeface="Lato"/>
                <a:sym typeface="Lato"/>
              </a:defRPr>
            </a:lvl5pPr>
            <a:lvl6pPr marL="0" marR="0" lvl="5" indent="0" algn="r" rtl="0">
              <a:spcBef>
                <a:spcPts val="0"/>
              </a:spcBef>
              <a:buNone/>
              <a:defRPr sz="1200" b="0" i="0" u="none" strike="noStrike" cap="none">
                <a:solidFill>
                  <a:srgbClr val="888888"/>
                </a:solidFill>
                <a:latin typeface="Lato"/>
                <a:ea typeface="Lato"/>
                <a:cs typeface="Lato"/>
                <a:sym typeface="Lato"/>
              </a:defRPr>
            </a:lvl6pPr>
            <a:lvl7pPr marL="0" marR="0" lvl="6" indent="0" algn="r" rtl="0">
              <a:spcBef>
                <a:spcPts val="0"/>
              </a:spcBef>
              <a:buNone/>
              <a:defRPr sz="1200" b="0" i="0" u="none" strike="noStrike" cap="none">
                <a:solidFill>
                  <a:srgbClr val="888888"/>
                </a:solidFill>
                <a:latin typeface="Lato"/>
                <a:ea typeface="Lato"/>
                <a:cs typeface="Lato"/>
                <a:sym typeface="Lato"/>
              </a:defRPr>
            </a:lvl7pPr>
            <a:lvl8pPr marL="0" marR="0" lvl="7" indent="0" algn="r" rtl="0">
              <a:spcBef>
                <a:spcPts val="0"/>
              </a:spcBef>
              <a:buNone/>
              <a:defRPr sz="1200" b="0" i="0" u="none" strike="noStrike" cap="none">
                <a:solidFill>
                  <a:srgbClr val="888888"/>
                </a:solidFill>
                <a:latin typeface="Lato"/>
                <a:ea typeface="Lato"/>
                <a:cs typeface="Lato"/>
                <a:sym typeface="Lato"/>
              </a:defRPr>
            </a:lvl8pPr>
            <a:lvl9pPr marL="0" marR="0" lvl="8" indent="0" algn="r" rtl="0">
              <a:spcBef>
                <a:spcPts val="0"/>
              </a:spcBef>
              <a:buNone/>
              <a:defRPr sz="1200" b="0" i="0" u="none" strike="noStrike" cap="none">
                <a:solidFill>
                  <a:srgbClr val="888888"/>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F6481"/>
        </a:solidFill>
        <a:effectLst/>
      </p:bgPr>
    </p:bg>
    <p:spTree>
      <p:nvGrpSpPr>
        <p:cNvPr id="1" name="Shape 88"/>
        <p:cNvGrpSpPr/>
        <p:nvPr/>
      </p:nvGrpSpPr>
      <p:grpSpPr>
        <a:xfrm>
          <a:off x="0" y="0"/>
          <a:ext cx="0" cy="0"/>
          <a:chOff x="0" y="0"/>
          <a:chExt cx="0" cy="0"/>
        </a:xfrm>
      </p:grpSpPr>
      <p:sp>
        <p:nvSpPr>
          <p:cNvPr id="89" name="Google Shape;89;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Lato"/>
              <a:buNone/>
              <a:defRPr sz="4400" b="0" i="0" u="none" strike="noStrike" cap="none">
                <a:solidFill>
                  <a:schemeClr val="lt1"/>
                </a:solidFill>
                <a:latin typeface="Lato"/>
                <a:ea typeface="Lato"/>
                <a:cs typeface="Lato"/>
                <a:sym typeface="La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Lato"/>
                <a:ea typeface="Lato"/>
                <a:cs typeface="Lato"/>
                <a:sym typeface="Lato"/>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Lato"/>
                <a:ea typeface="Lato"/>
                <a:cs typeface="Lato"/>
                <a:sym typeface="Lato"/>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Lato"/>
                <a:ea typeface="Lato"/>
                <a:cs typeface="Lato"/>
                <a:sym typeface="Lato"/>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91" name="Google Shape;9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2" name="Google Shape;9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lt1"/>
                </a:solidFill>
                <a:latin typeface="Calibri"/>
                <a:ea typeface="Calibri"/>
                <a:cs typeface="Calibri"/>
                <a:sym typeface="Calibri"/>
              </a:defRPr>
            </a:lvl9pPr>
          </a:lstStyle>
          <a:p>
            <a:endParaRPr/>
          </a:p>
        </p:txBody>
      </p:sp>
      <p:sp>
        <p:nvSpPr>
          <p:cNvPr id="93" name="Google Shape;9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lt1"/>
                </a:solidFill>
                <a:latin typeface="Lato"/>
                <a:ea typeface="Lato"/>
                <a:cs typeface="Lato"/>
                <a:sym typeface="Lato"/>
              </a:defRPr>
            </a:lvl1pPr>
            <a:lvl2pPr marL="0" marR="0" lvl="1" indent="0" algn="r" rtl="0">
              <a:spcBef>
                <a:spcPts val="0"/>
              </a:spcBef>
              <a:buNone/>
              <a:defRPr sz="1200" b="0" i="0" u="none" strike="noStrike" cap="none">
                <a:solidFill>
                  <a:schemeClr val="lt1"/>
                </a:solidFill>
                <a:latin typeface="Lato"/>
                <a:ea typeface="Lato"/>
                <a:cs typeface="Lato"/>
                <a:sym typeface="Lato"/>
              </a:defRPr>
            </a:lvl2pPr>
            <a:lvl3pPr marL="0" marR="0" lvl="2" indent="0" algn="r" rtl="0">
              <a:spcBef>
                <a:spcPts val="0"/>
              </a:spcBef>
              <a:buNone/>
              <a:defRPr sz="1200" b="0" i="0" u="none" strike="noStrike" cap="none">
                <a:solidFill>
                  <a:schemeClr val="lt1"/>
                </a:solidFill>
                <a:latin typeface="Lato"/>
                <a:ea typeface="Lato"/>
                <a:cs typeface="Lato"/>
                <a:sym typeface="Lato"/>
              </a:defRPr>
            </a:lvl3pPr>
            <a:lvl4pPr marL="0" marR="0" lvl="3" indent="0" algn="r" rtl="0">
              <a:spcBef>
                <a:spcPts val="0"/>
              </a:spcBef>
              <a:buNone/>
              <a:defRPr sz="1200" b="0" i="0" u="none" strike="noStrike" cap="none">
                <a:solidFill>
                  <a:schemeClr val="lt1"/>
                </a:solidFill>
                <a:latin typeface="Lato"/>
                <a:ea typeface="Lato"/>
                <a:cs typeface="Lato"/>
                <a:sym typeface="Lato"/>
              </a:defRPr>
            </a:lvl4pPr>
            <a:lvl5pPr marL="0" marR="0" lvl="4" indent="0" algn="r" rtl="0">
              <a:spcBef>
                <a:spcPts val="0"/>
              </a:spcBef>
              <a:buNone/>
              <a:defRPr sz="1200" b="0" i="0" u="none" strike="noStrike" cap="none">
                <a:solidFill>
                  <a:schemeClr val="lt1"/>
                </a:solidFill>
                <a:latin typeface="Lato"/>
                <a:ea typeface="Lato"/>
                <a:cs typeface="Lato"/>
                <a:sym typeface="Lato"/>
              </a:defRPr>
            </a:lvl5pPr>
            <a:lvl6pPr marL="0" marR="0" lvl="5" indent="0" algn="r" rtl="0">
              <a:spcBef>
                <a:spcPts val="0"/>
              </a:spcBef>
              <a:buNone/>
              <a:defRPr sz="1200" b="0" i="0" u="none" strike="noStrike" cap="none">
                <a:solidFill>
                  <a:schemeClr val="lt1"/>
                </a:solidFill>
                <a:latin typeface="Lato"/>
                <a:ea typeface="Lato"/>
                <a:cs typeface="Lato"/>
                <a:sym typeface="Lato"/>
              </a:defRPr>
            </a:lvl6pPr>
            <a:lvl7pPr marL="0" marR="0" lvl="6" indent="0" algn="r" rtl="0">
              <a:spcBef>
                <a:spcPts val="0"/>
              </a:spcBef>
              <a:buNone/>
              <a:defRPr sz="1200" b="0" i="0" u="none" strike="noStrike" cap="none">
                <a:solidFill>
                  <a:schemeClr val="lt1"/>
                </a:solidFill>
                <a:latin typeface="Lato"/>
                <a:ea typeface="Lato"/>
                <a:cs typeface="Lato"/>
                <a:sym typeface="Lato"/>
              </a:defRPr>
            </a:lvl7pPr>
            <a:lvl8pPr marL="0" marR="0" lvl="7" indent="0" algn="r" rtl="0">
              <a:spcBef>
                <a:spcPts val="0"/>
              </a:spcBef>
              <a:buNone/>
              <a:defRPr sz="1200" b="0" i="0" u="none" strike="noStrike" cap="none">
                <a:solidFill>
                  <a:schemeClr val="lt1"/>
                </a:solidFill>
                <a:latin typeface="Lato"/>
                <a:ea typeface="Lato"/>
                <a:cs typeface="Lato"/>
                <a:sym typeface="Lato"/>
              </a:defRPr>
            </a:lvl8pPr>
            <a:lvl9pPr marL="0" marR="0" lvl="8" indent="0" algn="r" rtl="0">
              <a:spcBef>
                <a:spcPts val="0"/>
              </a:spcBef>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2.emf"/><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44.xml"/><Relationship Id="rId16"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1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69.png"/><Relationship Id="rId1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4.emf"/><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Google Shape;125;p1"/>
          <p:cNvSpPr/>
          <p:nvPr/>
        </p:nvSpPr>
        <p:spPr>
          <a:xfrm>
            <a:off x="0" y="0"/>
            <a:ext cx="4972594" cy="68580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6" name="Google Shape;126;p1"/>
          <p:cNvSpPr txBox="1">
            <a:spLocks noGrp="1"/>
          </p:cNvSpPr>
          <p:nvPr>
            <p:ph type="ctrTitle"/>
          </p:nvPr>
        </p:nvSpPr>
        <p:spPr>
          <a:xfrm>
            <a:off x="256346" y="4822091"/>
            <a:ext cx="4256569" cy="1302373"/>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BFBFBF"/>
              </a:buClr>
              <a:buSzPts val="3200"/>
              <a:buFont typeface="Lato"/>
              <a:buNone/>
            </a:pPr>
            <a:r>
              <a:rPr lang="en-US" sz="3200">
                <a:solidFill>
                  <a:srgbClr val="BFBFBF"/>
                </a:solidFill>
              </a:rPr>
              <a:t>Construction Guide    Specification</a:t>
            </a:r>
            <a:endParaRPr/>
          </a:p>
        </p:txBody>
      </p:sp>
      <p:sp>
        <p:nvSpPr>
          <p:cNvPr id="127" name="Google Shape;127;p1"/>
          <p:cNvSpPr txBox="1">
            <a:spLocks noGrp="1"/>
          </p:cNvSpPr>
          <p:nvPr>
            <p:ph type="subTitle" idx="1"/>
          </p:nvPr>
        </p:nvSpPr>
        <p:spPr>
          <a:xfrm>
            <a:off x="256346" y="2662430"/>
            <a:ext cx="4368800" cy="17574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400"/>
              <a:buNone/>
            </a:pPr>
            <a:r>
              <a:rPr lang="en-US" sz="4400" i="1" dirty="0">
                <a:solidFill>
                  <a:schemeClr val="lt1"/>
                </a:solidFill>
              </a:rPr>
              <a:t>Emulsified Asphalt </a:t>
            </a:r>
            <a:endParaRPr dirty="0"/>
          </a:p>
          <a:p>
            <a:pPr marL="0" lvl="0" indent="0" algn="ctr" rtl="0">
              <a:lnSpc>
                <a:spcPct val="90000"/>
              </a:lnSpc>
              <a:spcBef>
                <a:spcPts val="1000"/>
              </a:spcBef>
              <a:spcAft>
                <a:spcPts val="0"/>
              </a:spcAft>
              <a:buClr>
                <a:schemeClr val="lt1"/>
              </a:buClr>
              <a:buSzPts val="4400"/>
              <a:buNone/>
            </a:pPr>
            <a:r>
              <a:rPr lang="en-US" sz="4400" i="1" dirty="0">
                <a:solidFill>
                  <a:schemeClr val="lt1"/>
                </a:solidFill>
              </a:rPr>
              <a:t>Chip Seal</a:t>
            </a:r>
            <a:endParaRPr dirty="0"/>
          </a:p>
        </p:txBody>
      </p:sp>
      <p:pic>
        <p:nvPicPr>
          <p:cNvPr id="128" name="Google Shape;128;p1"/>
          <p:cNvPicPr preferRelativeResize="0"/>
          <p:nvPr/>
        </p:nvPicPr>
        <p:blipFill rotWithShape="1">
          <a:blip r:embed="rId3">
            <a:alphaModFix/>
          </a:blip>
          <a:srcRect/>
          <a:stretch/>
        </p:blipFill>
        <p:spPr>
          <a:xfrm>
            <a:off x="4654297" y="10"/>
            <a:ext cx="7537704" cy="6857990"/>
          </a:xfrm>
          <a:prstGeom prst="rect">
            <a:avLst/>
          </a:prstGeom>
          <a:noFill/>
          <a:ln>
            <a:noFill/>
          </a:ln>
        </p:spPr>
      </p:pic>
      <p:pic>
        <p:nvPicPr>
          <p:cNvPr id="129" name="Google Shape;129;p1"/>
          <p:cNvPicPr preferRelativeResize="0"/>
          <p:nvPr/>
        </p:nvPicPr>
        <p:blipFill rotWithShape="1">
          <a:blip r:embed="rId4">
            <a:alphaModFix/>
          </a:blip>
          <a:srcRect/>
          <a:stretch/>
        </p:blipFill>
        <p:spPr>
          <a:xfrm>
            <a:off x="-1" y="-141972"/>
            <a:ext cx="4785775" cy="280440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4085"/>
    </mc:Choice>
    <mc:Fallback xmlns="">
      <p:transition spd="slow" advTm="2408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4798B0-D91F-4D38-9483-C79CBB236D83}"/>
              </a:ext>
            </a:extLst>
          </p:cNvPr>
          <p:cNvSpPr>
            <a:spLocks noGrp="1"/>
          </p:cNvSpPr>
          <p:nvPr>
            <p:ph type="body" idx="1"/>
          </p:nvPr>
        </p:nvSpPr>
        <p:spPr>
          <a:xfrm>
            <a:off x="402771" y="1825625"/>
            <a:ext cx="10951029" cy="4351338"/>
          </a:xfrm>
        </p:spPr>
        <p:txBody>
          <a:bodyPr/>
          <a:lstStyle/>
          <a:p>
            <a:pPr>
              <a:buClrTx/>
            </a:pPr>
            <a:r>
              <a:rPr lang="en-US" dirty="0">
                <a:solidFill>
                  <a:schemeClr val="tx1"/>
                </a:solidFill>
                <a:latin typeface="Trebuchet MS" panose="020B0603020202020204" pitchFamily="34" charset="0"/>
              </a:rPr>
              <a:t>Assumes one layer of asphalt </a:t>
            </a:r>
          </a:p>
          <a:p>
            <a:pPr marL="50800" indent="0">
              <a:buClrTx/>
              <a:buNone/>
            </a:pPr>
            <a:r>
              <a:rPr lang="en-US" dirty="0">
                <a:solidFill>
                  <a:schemeClr val="tx1"/>
                </a:solidFill>
                <a:latin typeface="Trebuchet MS" panose="020B0603020202020204" pitchFamily="34" charset="0"/>
              </a:rPr>
              <a:t>    emulsion and one layer of aggregate.</a:t>
            </a:r>
          </a:p>
          <a:p>
            <a:pPr>
              <a:buClrTx/>
            </a:pPr>
            <a:r>
              <a:rPr lang="en-US" dirty="0">
                <a:solidFill>
                  <a:schemeClr val="tx1"/>
                </a:solidFill>
                <a:latin typeface="Trebuchet MS" panose="020B0603020202020204" pitchFamily="34" charset="0"/>
              </a:rPr>
              <a:t>Aggregate is spread on a board</a:t>
            </a:r>
          </a:p>
          <a:p>
            <a:pPr marL="50800" indent="0">
              <a:buClrTx/>
              <a:buNone/>
            </a:pPr>
            <a:r>
              <a:rPr lang="en-US" dirty="0">
                <a:solidFill>
                  <a:schemeClr val="tx1"/>
                </a:solidFill>
                <a:latin typeface="Trebuchet MS" panose="020B0603020202020204" pitchFamily="34" charset="0"/>
              </a:rPr>
              <a:t>    measuring 3 feet by 1 ½ feet.</a:t>
            </a:r>
          </a:p>
          <a:p>
            <a:pPr>
              <a:buClrTx/>
            </a:pPr>
            <a:r>
              <a:rPr lang="en-US" dirty="0">
                <a:solidFill>
                  <a:schemeClr val="tx1"/>
                </a:solidFill>
                <a:latin typeface="Trebuchet MS" panose="020B0603020202020204" pitchFamily="34" charset="0"/>
              </a:rPr>
              <a:t>Weight of one layer of aggregate, </a:t>
            </a:r>
          </a:p>
          <a:p>
            <a:pPr marL="50800" indent="0">
              <a:buClrTx/>
              <a:buNone/>
            </a:pPr>
            <a:r>
              <a:rPr lang="en-US" dirty="0">
                <a:solidFill>
                  <a:schemeClr val="tx1"/>
                </a:solidFill>
                <a:latin typeface="Trebuchet MS" panose="020B0603020202020204" pitchFamily="34" charset="0"/>
              </a:rPr>
              <a:t>    is determined, multiplied by 2, and </a:t>
            </a:r>
          </a:p>
          <a:p>
            <a:pPr marL="50800" indent="0">
              <a:buClrTx/>
              <a:buNone/>
            </a:pPr>
            <a:r>
              <a:rPr lang="en-US" dirty="0">
                <a:solidFill>
                  <a:schemeClr val="tx1"/>
                </a:solidFill>
                <a:latin typeface="Trebuchet MS" panose="020B0603020202020204" pitchFamily="34" charset="0"/>
              </a:rPr>
              <a:t>    this becomes the design rate.</a:t>
            </a:r>
          </a:p>
          <a:p>
            <a:endParaRPr lang="en-US" dirty="0"/>
          </a:p>
          <a:p>
            <a:endParaRPr lang="en-US" dirty="0"/>
          </a:p>
        </p:txBody>
      </p:sp>
      <p:sp>
        <p:nvSpPr>
          <p:cNvPr id="3" name="Title 2">
            <a:extLst>
              <a:ext uri="{FF2B5EF4-FFF2-40B4-BE49-F238E27FC236}">
                <a16:creationId xmlns:a16="http://schemas.microsoft.com/office/drawing/2014/main" id="{28281E30-0E43-40AF-82EE-DE232F89A69E}"/>
              </a:ext>
            </a:extLst>
          </p:cNvPr>
          <p:cNvSpPr>
            <a:spLocks noGrp="1"/>
          </p:cNvSpPr>
          <p:nvPr>
            <p:ph type="title"/>
          </p:nvPr>
        </p:nvSpPr>
        <p:spPr/>
        <p:txBody>
          <a:bodyPr/>
          <a:lstStyle/>
          <a:p>
            <a:r>
              <a:rPr lang="en-US" dirty="0">
                <a:solidFill>
                  <a:schemeClr val="tx1"/>
                </a:solidFill>
                <a:latin typeface="Trebuchet MS" panose="020B0603020202020204" pitchFamily="34" charset="0"/>
              </a:rPr>
              <a:t>Mix Design – Aggregate Application</a:t>
            </a:r>
          </a:p>
        </p:txBody>
      </p:sp>
      <p:pic>
        <p:nvPicPr>
          <p:cNvPr id="5" name="Picture 4" descr="A picture containing indoor, board, wooden, wood&#10;&#10;Description automatically generated">
            <a:extLst>
              <a:ext uri="{FF2B5EF4-FFF2-40B4-BE49-F238E27FC236}">
                <a16:creationId xmlns:a16="http://schemas.microsoft.com/office/drawing/2014/main" id="{930149CF-56AF-4B24-A92C-4E198B62A3CD}"/>
              </a:ext>
            </a:extLst>
          </p:cNvPr>
          <p:cNvPicPr>
            <a:picLocks noChangeAspect="1"/>
          </p:cNvPicPr>
          <p:nvPr/>
        </p:nvPicPr>
        <p:blipFill rotWithShape="1">
          <a:blip r:embed="rId3"/>
          <a:srcRect t="10490" b="15768"/>
          <a:stretch/>
        </p:blipFill>
        <p:spPr>
          <a:xfrm>
            <a:off x="7190486" y="1869921"/>
            <a:ext cx="4103878" cy="2019301"/>
          </a:xfrm>
          <a:prstGeom prst="rect">
            <a:avLst/>
          </a:prstGeom>
        </p:spPr>
      </p:pic>
      <p:pic>
        <p:nvPicPr>
          <p:cNvPr id="7" name="Picture 6" descr="A picture containing furniture, mat&#10;&#10;Description automatically generated">
            <a:extLst>
              <a:ext uri="{FF2B5EF4-FFF2-40B4-BE49-F238E27FC236}">
                <a16:creationId xmlns:a16="http://schemas.microsoft.com/office/drawing/2014/main" id="{243BEAFC-9B99-4927-B4F1-5E012C72CF8E}"/>
              </a:ext>
            </a:extLst>
          </p:cNvPr>
          <p:cNvPicPr>
            <a:picLocks noChangeAspect="1"/>
          </p:cNvPicPr>
          <p:nvPr/>
        </p:nvPicPr>
        <p:blipFill rotWithShape="1">
          <a:blip r:embed="rId4"/>
          <a:srcRect b="13916"/>
          <a:stretch/>
        </p:blipFill>
        <p:spPr>
          <a:xfrm>
            <a:off x="7190486" y="4090843"/>
            <a:ext cx="4103878" cy="2357277"/>
          </a:xfrm>
          <a:prstGeom prst="rect">
            <a:avLst/>
          </a:prstGeom>
        </p:spPr>
      </p:pic>
    </p:spTree>
    <p:extLst>
      <p:ext uri="{BB962C8B-B14F-4D97-AF65-F5344CB8AC3E}">
        <p14:creationId xmlns:p14="http://schemas.microsoft.com/office/powerpoint/2010/main" val="1274642944"/>
      </p:ext>
    </p:extLst>
  </p:cSld>
  <p:clrMapOvr>
    <a:masterClrMapping/>
  </p:clrMapOvr>
  <mc:AlternateContent xmlns:mc="http://schemas.openxmlformats.org/markup-compatibility/2006" xmlns:p14="http://schemas.microsoft.com/office/powerpoint/2010/main">
    <mc:Choice Requires="p14">
      <p:transition spd="slow" p14:dur="2000" advTm="54559"/>
    </mc:Choice>
    <mc:Fallback xmlns="">
      <p:transition spd="slow" advTm="5455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BDD4ADC-3768-4C92-89FB-D091055C08AC}"/>
              </a:ext>
            </a:extLst>
          </p:cNvPr>
          <p:cNvSpPr/>
          <p:nvPr/>
        </p:nvSpPr>
        <p:spPr>
          <a:xfrm>
            <a:off x="679450" y="3316307"/>
            <a:ext cx="3549650" cy="1866900"/>
          </a:xfrm>
          <a:prstGeom prst="ellipse">
            <a:avLst/>
          </a:prstGeom>
          <a:solidFill>
            <a:schemeClr val="tx1">
              <a:alpha val="9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49A47F1-59FD-42D3-B8C1-33B0E291B0BC}"/>
              </a:ext>
            </a:extLst>
          </p:cNvPr>
          <p:cNvSpPr>
            <a:spLocks noGrp="1"/>
          </p:cNvSpPr>
          <p:nvPr>
            <p:ph type="title"/>
          </p:nvPr>
        </p:nvSpPr>
        <p:spPr/>
        <p:txBody>
          <a:bodyPr/>
          <a:lstStyle/>
          <a:p>
            <a:r>
              <a:rPr lang="en-US" dirty="0">
                <a:solidFill>
                  <a:schemeClr val="tx1"/>
                </a:solidFill>
                <a:latin typeface="Trebuchet MS" panose="020B0603020202020204" pitchFamily="34" charset="0"/>
              </a:rPr>
              <a:t>Mix Design – Emulsion Application</a:t>
            </a:r>
          </a:p>
        </p:txBody>
      </p:sp>
      <p:sp>
        <p:nvSpPr>
          <p:cNvPr id="5" name="TextBox 4">
            <a:extLst>
              <a:ext uri="{FF2B5EF4-FFF2-40B4-BE49-F238E27FC236}">
                <a16:creationId xmlns:a16="http://schemas.microsoft.com/office/drawing/2014/main" id="{B1A97434-C612-4634-9DFA-E182427E2BCE}"/>
              </a:ext>
            </a:extLst>
          </p:cNvPr>
          <p:cNvSpPr txBox="1"/>
          <p:nvPr/>
        </p:nvSpPr>
        <p:spPr>
          <a:xfrm>
            <a:off x="1338942" y="3867150"/>
            <a:ext cx="2890157" cy="1138773"/>
          </a:xfrm>
          <a:prstGeom prst="rect">
            <a:avLst/>
          </a:prstGeom>
          <a:noFill/>
        </p:spPr>
        <p:txBody>
          <a:bodyPr wrap="square" rtlCol="0">
            <a:spAutoFit/>
          </a:bodyPr>
          <a:lstStyle/>
          <a:p>
            <a:pPr>
              <a:buClr>
                <a:srgbClr val="FFFF00"/>
              </a:buClr>
            </a:pPr>
            <a:r>
              <a:rPr lang="en-US" sz="1800" dirty="0">
                <a:solidFill>
                  <a:srgbClr val="FFFF00"/>
                </a:solidFill>
                <a:latin typeface="Trebuchet MS" panose="020B0603020202020204" pitchFamily="34" charset="0"/>
              </a:rPr>
              <a:t>Mix Design Methods:</a:t>
            </a:r>
          </a:p>
          <a:p>
            <a:pPr marL="285750" indent="-285750">
              <a:buClr>
                <a:srgbClr val="FFFF00"/>
              </a:buClr>
              <a:buFont typeface="Arial" panose="020B0604020202020204" pitchFamily="34" charset="0"/>
              <a:buChar char="•"/>
            </a:pPr>
            <a:r>
              <a:rPr lang="en-US" sz="1800" dirty="0">
                <a:solidFill>
                  <a:srgbClr val="FFFF00"/>
                </a:solidFill>
                <a:latin typeface="Trebuchet MS" panose="020B0603020202020204" pitchFamily="34" charset="0"/>
              </a:rPr>
              <a:t>Kearby – PP82</a:t>
            </a:r>
          </a:p>
          <a:p>
            <a:pPr marL="285750" indent="-285750">
              <a:buClr>
                <a:srgbClr val="FFFF00"/>
              </a:buClr>
              <a:buFont typeface="Arial" panose="020B0604020202020204" pitchFamily="34" charset="0"/>
              <a:buChar char="•"/>
            </a:pPr>
            <a:r>
              <a:rPr lang="en-US" sz="1800" dirty="0">
                <a:solidFill>
                  <a:srgbClr val="FFFF00"/>
                </a:solidFill>
                <a:latin typeface="Trebuchet MS" panose="020B0603020202020204" pitchFamily="34" charset="0"/>
              </a:rPr>
              <a:t>McLeod-MNDOT</a:t>
            </a:r>
          </a:p>
          <a:p>
            <a:pPr marL="285750" indent="-285750">
              <a:buClr>
                <a:srgbClr val="FFFF00"/>
              </a:buClr>
              <a:buFont typeface="Arial" panose="020B0604020202020204" pitchFamily="34" charset="0"/>
              <a:buChar char="•"/>
            </a:pPr>
            <a:endParaRPr lang="en-US" dirty="0">
              <a:solidFill>
                <a:srgbClr val="FFFF00"/>
              </a:solidFill>
            </a:endParaRPr>
          </a:p>
        </p:txBody>
      </p:sp>
      <p:sp>
        <p:nvSpPr>
          <p:cNvPr id="2" name="Rectangle 1">
            <a:extLst>
              <a:ext uri="{FF2B5EF4-FFF2-40B4-BE49-F238E27FC236}">
                <a16:creationId xmlns:a16="http://schemas.microsoft.com/office/drawing/2014/main" id="{F68D314C-B2BA-4045-AFE0-AA2F5E2966F0}"/>
              </a:ext>
            </a:extLst>
          </p:cNvPr>
          <p:cNvSpPr/>
          <p:nvPr/>
        </p:nvSpPr>
        <p:spPr>
          <a:xfrm>
            <a:off x="3047999" y="931041"/>
            <a:ext cx="8654143" cy="4859600"/>
          </a:xfrm>
          <a:prstGeom prst="rect">
            <a:avLst/>
          </a:prstGeom>
        </p:spPr>
        <p:txBody>
          <a:bodyPr wrap="square">
            <a:spAutoFit/>
          </a:bodyPr>
          <a:lstStyle/>
          <a:p>
            <a:pPr marL="971550"/>
            <a:endParaRPr lang="en-US" dirty="0">
              <a:latin typeface="Times New Roman" panose="02020603050405020304" pitchFamily="18" charset="0"/>
              <a:ea typeface="Times New Roman" panose="02020603050405020304" pitchFamily="18" charset="0"/>
            </a:endParaRPr>
          </a:p>
          <a:p>
            <a:pPr marL="971550"/>
            <a:endParaRPr lang="en-US" dirty="0">
              <a:latin typeface="Times New Roman" panose="02020603050405020304" pitchFamily="18" charset="0"/>
              <a:ea typeface="Times New Roman" panose="02020603050405020304" pitchFamily="18" charset="0"/>
            </a:endParaRPr>
          </a:p>
          <a:p>
            <a:pPr marL="971550"/>
            <a:endParaRPr lang="en-US" dirty="0">
              <a:latin typeface="Times New Roman" panose="02020603050405020304" pitchFamily="18" charset="0"/>
              <a:ea typeface="Times New Roman" panose="02020603050405020304" pitchFamily="18" charset="0"/>
            </a:endParaRPr>
          </a:p>
          <a:p>
            <a:pPr marL="971550"/>
            <a:endParaRPr lang="en-US" dirty="0">
              <a:latin typeface="Times New Roman" panose="02020603050405020304" pitchFamily="18" charset="0"/>
              <a:ea typeface="Times New Roman" panose="02020603050405020304" pitchFamily="18" charset="0"/>
            </a:endParaRPr>
          </a:p>
          <a:p>
            <a:pPr marL="971550"/>
            <a:r>
              <a:rPr lang="en-US" dirty="0">
                <a:latin typeface="Times New Roman" panose="02020603050405020304" pitchFamily="18" charset="0"/>
                <a:ea typeface="Times New Roman" panose="02020603050405020304" pitchFamily="18" charset="0"/>
              </a:rPr>
              <a:t>	</a:t>
            </a:r>
            <a:r>
              <a:rPr lang="en-US" sz="1600" dirty="0">
                <a:latin typeface="Trebuchet MS" panose="020B0603020202020204" pitchFamily="34" charset="0"/>
                <a:ea typeface="Times New Roman" panose="02020603050405020304" pitchFamily="18" charset="0"/>
              </a:rPr>
              <a:t>A = {5.61 e [1.33Q/W][1-(W/(62.4G))] T + V}/ R</a:t>
            </a:r>
          </a:p>
          <a:p>
            <a:pPr marL="971550"/>
            <a:r>
              <a:rPr lang="en-US" sz="1600" dirty="0">
                <a:latin typeface="Trebuchet MS" panose="020B0603020202020204" pitchFamily="34" charset="0"/>
                <a:ea typeface="Times New Roman" panose="02020603050405020304" pitchFamily="18" charset="0"/>
              </a:rPr>
              <a:t> </a:t>
            </a:r>
          </a:p>
          <a:p>
            <a:pPr marL="1371600" indent="457200">
              <a:lnSpc>
                <a:spcPct val="107000"/>
              </a:lnSpc>
              <a:spcAft>
                <a:spcPts val="800"/>
              </a:spcAft>
            </a:pPr>
            <a:r>
              <a:rPr lang="en-US" sz="1600" dirty="0">
                <a:latin typeface="Trebuchet MS" panose="020B0603020202020204" pitchFamily="34" charset="0"/>
                <a:ea typeface="Times New Roman" panose="02020603050405020304" pitchFamily="18" charset="0"/>
              </a:rPr>
              <a:t>Where the terms are as follows,</a:t>
            </a:r>
          </a:p>
          <a:p>
            <a:pPr marL="1828800">
              <a:spcAft>
                <a:spcPts val="600"/>
              </a:spcAft>
              <a:tabLst>
                <a:tab pos="2057400" algn="l"/>
                <a:tab pos="2228850" algn="l"/>
              </a:tabLst>
            </a:pPr>
            <a:r>
              <a:rPr lang="en-US" sz="1600" dirty="0">
                <a:latin typeface="Trebuchet MS" panose="020B0603020202020204" pitchFamily="34" charset="0"/>
                <a:ea typeface="Times New Roman" panose="02020603050405020304" pitchFamily="18" charset="0"/>
              </a:rPr>
              <a:t>A	=	Emulsified asphalt application rate , gallons per square yard</a:t>
            </a:r>
          </a:p>
          <a:p>
            <a:pPr marL="1828800">
              <a:spcAft>
                <a:spcPts val="600"/>
              </a:spcAft>
              <a:tabLst>
                <a:tab pos="2057400" algn="l"/>
                <a:tab pos="2228850" algn="l"/>
              </a:tabLst>
            </a:pPr>
            <a:r>
              <a:rPr lang="en-US" sz="1600" dirty="0">
                <a:latin typeface="Trebuchet MS" panose="020B0603020202020204" pitchFamily="34" charset="0"/>
                <a:ea typeface="Times New Roman" panose="02020603050405020304" pitchFamily="18" charset="0"/>
              </a:rPr>
              <a:t>e	=	Percent embedment depth of aggregate , expressed as a decimal </a:t>
            </a:r>
          </a:p>
          <a:p>
            <a:pPr marL="1828800">
              <a:spcAft>
                <a:spcPts val="600"/>
              </a:spcAft>
              <a:tabLst>
                <a:tab pos="2057400" algn="l"/>
                <a:tab pos="2228850" algn="l"/>
              </a:tabLst>
            </a:pPr>
            <a:r>
              <a:rPr lang="en-US" sz="1600" dirty="0">
                <a:latin typeface="Trebuchet MS" panose="020B0603020202020204" pitchFamily="34" charset="0"/>
                <a:ea typeface="Times New Roman" panose="02020603050405020304" pitchFamily="18" charset="0"/>
              </a:rPr>
              <a:t>Q	=	Quantity of aggregate  from Board Test, pounds per square yard</a:t>
            </a:r>
          </a:p>
          <a:p>
            <a:pPr marL="1828800">
              <a:spcAft>
                <a:spcPts val="600"/>
              </a:spcAft>
              <a:tabLst>
                <a:tab pos="2057400" algn="l"/>
                <a:tab pos="2228850" algn="l"/>
              </a:tabLst>
            </a:pPr>
            <a:r>
              <a:rPr lang="en-US" sz="1600" dirty="0">
                <a:latin typeface="Trebuchet MS" panose="020B0603020202020204" pitchFamily="34" charset="0"/>
                <a:ea typeface="Times New Roman" panose="02020603050405020304" pitchFamily="18" charset="0"/>
              </a:rPr>
              <a:t>W	=	Dry loose unit weight of aggregate , pounds per cubic foot (see T 19M/T 19, Section 12 on shoveling)</a:t>
            </a:r>
          </a:p>
          <a:p>
            <a:pPr marL="1828800">
              <a:spcAft>
                <a:spcPts val="600"/>
              </a:spcAft>
              <a:tabLst>
                <a:tab pos="2057400" algn="l"/>
                <a:tab pos="2228850" algn="l"/>
              </a:tabLst>
            </a:pPr>
            <a:r>
              <a:rPr lang="en-US" sz="1600" dirty="0">
                <a:latin typeface="Trebuchet MS" panose="020B0603020202020204" pitchFamily="34" charset="0"/>
                <a:ea typeface="Times New Roman" panose="02020603050405020304" pitchFamily="18" charset="0"/>
              </a:rPr>
              <a:t>G	=	Dry Bulk Specific gravity of aggregate  (see T 84 and T 85)</a:t>
            </a:r>
          </a:p>
          <a:p>
            <a:pPr marL="1828800">
              <a:spcAft>
                <a:spcPts val="600"/>
              </a:spcAft>
              <a:tabLst>
                <a:tab pos="2057400" algn="l"/>
                <a:tab pos="2228850" algn="l"/>
              </a:tabLst>
            </a:pPr>
            <a:r>
              <a:rPr lang="en-US" sz="1600" dirty="0">
                <a:latin typeface="Trebuchet MS" panose="020B0603020202020204" pitchFamily="34" charset="0"/>
                <a:ea typeface="Times New Roman" panose="02020603050405020304" pitchFamily="18" charset="0"/>
              </a:rPr>
              <a:t>T	=	Traffic Correction Factor, Table 2</a:t>
            </a:r>
          </a:p>
          <a:p>
            <a:pPr marL="1828800">
              <a:spcAft>
                <a:spcPts val="600"/>
              </a:spcAft>
              <a:tabLst>
                <a:tab pos="2057400" algn="l"/>
                <a:tab pos="2228850" algn="l"/>
              </a:tabLst>
            </a:pPr>
            <a:r>
              <a:rPr lang="en-US" sz="1600" dirty="0">
                <a:latin typeface="Trebuchet MS" panose="020B0603020202020204" pitchFamily="34" charset="0"/>
                <a:ea typeface="Times New Roman" panose="02020603050405020304" pitchFamily="18" charset="0"/>
              </a:rPr>
              <a:t>V	=	Pavement Surface Correction Factor, Table 3</a:t>
            </a:r>
          </a:p>
          <a:p>
            <a:pPr marL="1828800">
              <a:spcAft>
                <a:spcPts val="600"/>
              </a:spcAft>
              <a:tabLst>
                <a:tab pos="2057400" algn="l"/>
                <a:tab pos="2228850" algn="l"/>
              </a:tabLst>
            </a:pPr>
            <a:r>
              <a:rPr lang="en-US" sz="1600" dirty="0">
                <a:latin typeface="Trebuchet MS" panose="020B0603020202020204" pitchFamily="34" charset="0"/>
                <a:ea typeface="Times New Roman" panose="02020603050405020304" pitchFamily="18" charset="0"/>
              </a:rPr>
              <a:t>R	=	Emulsified asphalt residue, expressed as a decimal</a:t>
            </a:r>
          </a:p>
          <a:p>
            <a:pPr marL="1828800">
              <a:spcAft>
                <a:spcPts val="600"/>
              </a:spcAft>
              <a:tabLst>
                <a:tab pos="2057400" algn="l"/>
                <a:tab pos="2228850" algn="l"/>
              </a:tabLst>
            </a:pPr>
            <a:r>
              <a:rPr lang="en-US" dirty="0">
                <a:latin typeface="Times New Roman" panose="02020603050405020304" pitchFamily="18" charset="0"/>
                <a:ea typeface="Times New Roman" panose="02020603050405020304" pitchFamily="18" charset="0"/>
              </a:rPr>
              <a:t> </a:t>
            </a:r>
          </a:p>
        </p:txBody>
      </p:sp>
      <p:sp>
        <p:nvSpPr>
          <p:cNvPr id="7" name="Oval 6">
            <a:extLst>
              <a:ext uri="{FF2B5EF4-FFF2-40B4-BE49-F238E27FC236}">
                <a16:creationId xmlns:a16="http://schemas.microsoft.com/office/drawing/2014/main" id="{DEC32D54-AFFD-48C6-A863-659B097E3B83}"/>
              </a:ext>
            </a:extLst>
          </p:cNvPr>
          <p:cNvSpPr/>
          <p:nvPr/>
        </p:nvSpPr>
        <p:spPr>
          <a:xfrm>
            <a:off x="1426030" y="5488007"/>
            <a:ext cx="8893627" cy="114827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B0ACAC7-0EAB-4FDC-8388-52FEE720B9B5}"/>
              </a:ext>
            </a:extLst>
          </p:cNvPr>
          <p:cNvSpPr txBox="1"/>
          <p:nvPr/>
        </p:nvSpPr>
        <p:spPr>
          <a:xfrm>
            <a:off x="2558143" y="5725886"/>
            <a:ext cx="6585858" cy="584775"/>
          </a:xfrm>
          <a:prstGeom prst="rect">
            <a:avLst/>
          </a:prstGeom>
          <a:noFill/>
        </p:spPr>
        <p:txBody>
          <a:bodyPr wrap="square" rtlCol="0">
            <a:spAutoFit/>
          </a:bodyPr>
          <a:lstStyle/>
          <a:p>
            <a:pPr>
              <a:tabLst>
                <a:tab pos="2057400" algn="l"/>
                <a:tab pos="2228850" algn="l"/>
              </a:tabLst>
            </a:pPr>
            <a:r>
              <a:rPr lang="en-US" dirty="0">
                <a:latin typeface="Times New Roman" panose="02020603050405020304" pitchFamily="18" charset="0"/>
                <a:ea typeface="Times New Roman" panose="02020603050405020304" pitchFamily="18" charset="0"/>
              </a:rPr>
              <a:t> </a:t>
            </a:r>
            <a:r>
              <a:rPr lang="en-US" sz="1600" dirty="0">
                <a:latin typeface="Trebuchet MS" panose="020B0603020202020204" pitchFamily="34" charset="0"/>
                <a:ea typeface="Times New Roman" panose="02020603050405020304" pitchFamily="18" charset="0"/>
              </a:rPr>
              <a:t>There are a lot of terms in this equation and it looks complicated.  It is not.  The only laboratory measurements needed are Q, W and G.</a:t>
            </a:r>
            <a:endParaRPr lang="en-US" sz="1600" dirty="0"/>
          </a:p>
        </p:txBody>
      </p:sp>
    </p:spTree>
    <p:extLst>
      <p:ext uri="{BB962C8B-B14F-4D97-AF65-F5344CB8AC3E}">
        <p14:creationId xmlns:p14="http://schemas.microsoft.com/office/powerpoint/2010/main" val="2780486738"/>
      </p:ext>
    </p:extLst>
  </p:cSld>
  <p:clrMapOvr>
    <a:masterClrMapping/>
  </p:clrMapOvr>
  <mc:AlternateContent xmlns:mc="http://schemas.openxmlformats.org/markup-compatibility/2006" xmlns:p14="http://schemas.microsoft.com/office/powerpoint/2010/main">
    <mc:Choice Requires="p14">
      <p:transition spd="slow" p14:dur="2000" advTm="55038"/>
    </mc:Choice>
    <mc:Fallback xmlns="">
      <p:transition spd="slow" advTm="5503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Trebuchet MS" panose="020B0603020202020204" pitchFamily="34" charset="0"/>
              </a:rPr>
              <a:t>Conduct mix design </a:t>
            </a:r>
            <a:endParaRPr dirty="0">
              <a:latin typeface="Trebuchet MS" panose="020B0603020202020204" pitchFamily="34" charset="0"/>
            </a:endParaRPr>
          </a:p>
          <a:p>
            <a:pPr marL="0" lvl="0" indent="0" algn="l" rtl="0">
              <a:lnSpc>
                <a:spcPct val="90000"/>
              </a:lnSpc>
              <a:spcBef>
                <a:spcPts val="1000"/>
              </a:spcBef>
              <a:spcAft>
                <a:spcPts val="0"/>
              </a:spcAft>
              <a:buClr>
                <a:schemeClr val="dk1"/>
              </a:buClr>
              <a:buSzPts val="2800"/>
              <a:buNone/>
            </a:pPr>
            <a:r>
              <a:rPr lang="en-US" dirty="0"/>
              <a:t> </a:t>
            </a:r>
            <a:endParaRPr dirty="0"/>
          </a:p>
        </p:txBody>
      </p:sp>
      <p:sp>
        <p:nvSpPr>
          <p:cNvPr id="378" name="Google Shape;378;p30"/>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Critical Keys to Success</a:t>
            </a:r>
            <a:endParaRPr dirty="0">
              <a:latin typeface="Trebuchet MS" panose="020B0603020202020204" pitchFamily="34" charset="0"/>
            </a:endParaRPr>
          </a:p>
        </p:txBody>
      </p:sp>
      <p:pic>
        <p:nvPicPr>
          <p:cNvPr id="379" name="Google Shape;379;p30"/>
          <p:cNvPicPr preferRelativeResize="0"/>
          <p:nvPr/>
        </p:nvPicPr>
        <p:blipFill rotWithShape="1">
          <a:blip r:embed="rId3">
            <a:alphaModFix/>
          </a:blip>
          <a:srcRect/>
          <a:stretch/>
        </p:blipFill>
        <p:spPr>
          <a:xfrm>
            <a:off x="9267925" y="2832174"/>
            <a:ext cx="2276707" cy="2812671"/>
          </a:xfrm>
          <a:prstGeom prst="rect">
            <a:avLst/>
          </a:prstGeom>
          <a:noFill/>
          <a:ln>
            <a:noFill/>
          </a:ln>
        </p:spPr>
      </p:pic>
      <p:pic>
        <p:nvPicPr>
          <p:cNvPr id="2" name="Picture 1">
            <a:extLst>
              <a:ext uri="{FF2B5EF4-FFF2-40B4-BE49-F238E27FC236}">
                <a16:creationId xmlns:a16="http://schemas.microsoft.com/office/drawing/2014/main" id="{934F3CD9-5567-4CA5-8D30-F2C58236CB12}"/>
              </a:ext>
            </a:extLst>
          </p:cNvPr>
          <p:cNvPicPr>
            <a:picLocks noChangeAspect="1"/>
          </p:cNvPicPr>
          <p:nvPr/>
        </p:nvPicPr>
        <p:blipFill>
          <a:blip r:embed="rId4"/>
          <a:stretch>
            <a:fillRect/>
          </a:stretch>
        </p:blipFill>
        <p:spPr>
          <a:xfrm>
            <a:off x="1504950" y="2635250"/>
            <a:ext cx="4851400" cy="3638550"/>
          </a:xfrm>
          <a:prstGeom prst="rect">
            <a:avLst/>
          </a:prstGeom>
          <a:effectLst>
            <a:softEdge rad="12700"/>
          </a:effectLst>
        </p:spPr>
      </p:pic>
      <p:pic>
        <p:nvPicPr>
          <p:cNvPr id="3" name="Picture 2">
            <a:extLst>
              <a:ext uri="{FF2B5EF4-FFF2-40B4-BE49-F238E27FC236}">
                <a16:creationId xmlns:a16="http://schemas.microsoft.com/office/drawing/2014/main" id="{A95EDBD3-4073-4D8C-8880-41B1FF8D309E}"/>
              </a:ext>
            </a:extLst>
          </p:cNvPr>
          <p:cNvPicPr>
            <a:picLocks noChangeAspect="1"/>
          </p:cNvPicPr>
          <p:nvPr/>
        </p:nvPicPr>
        <p:blipFill>
          <a:blip r:embed="rId5"/>
          <a:stretch>
            <a:fillRect/>
          </a:stretch>
        </p:blipFill>
        <p:spPr>
          <a:xfrm>
            <a:off x="5407411" y="1728788"/>
            <a:ext cx="3775454" cy="28126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377"/>
    </mc:Choice>
    <mc:Fallback xmlns="">
      <p:transition spd="slow" advTm="3737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8"/>
          <p:cNvPicPr preferRelativeResize="0">
            <a:picLocks noGrp="1"/>
          </p:cNvPicPr>
          <p:nvPr>
            <p:ph type="body" idx="1"/>
          </p:nvPr>
        </p:nvPicPr>
        <p:blipFill rotWithShape="1">
          <a:blip r:embed="rId3">
            <a:alphaModFix/>
          </a:blip>
          <a:srcRect/>
          <a:stretch/>
        </p:blipFill>
        <p:spPr>
          <a:xfrm>
            <a:off x="5152163" y="1647131"/>
            <a:ext cx="4999544" cy="375087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82" name="Google Shape;182;p8"/>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959"/>
              </a:buClr>
              <a:buSzPts val="4400"/>
              <a:buFont typeface="Lato"/>
              <a:buNone/>
            </a:pPr>
            <a:r>
              <a:rPr lang="en-US" dirty="0">
                <a:solidFill>
                  <a:schemeClr val="tx1"/>
                </a:solidFill>
                <a:latin typeface="Trebuchet MS" panose="020B0603020202020204" pitchFamily="34" charset="0"/>
              </a:rPr>
              <a:t>Equipment</a:t>
            </a:r>
            <a:endParaRPr dirty="0">
              <a:solidFill>
                <a:schemeClr val="tx1"/>
              </a:solidFill>
              <a:latin typeface="Trebuchet MS" panose="020B0603020202020204" pitchFamily="34" charset="0"/>
            </a:endParaRPr>
          </a:p>
        </p:txBody>
      </p:sp>
      <p:pic>
        <p:nvPicPr>
          <p:cNvPr id="183" name="Google Shape;183;p8" descr="A truck driving down a dirt road&#10;&#10;Description automatically generated"/>
          <p:cNvPicPr preferRelativeResize="0"/>
          <p:nvPr/>
        </p:nvPicPr>
        <p:blipFill rotWithShape="1">
          <a:blip r:embed="rId4">
            <a:alphaModFix/>
          </a:blip>
          <a:srcRect/>
          <a:stretch/>
        </p:blipFill>
        <p:spPr>
          <a:xfrm>
            <a:off x="1738292" y="1675017"/>
            <a:ext cx="4357708" cy="32682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84" name="Google Shape;184;p8"/>
          <p:cNvPicPr preferRelativeResize="0"/>
          <p:nvPr/>
        </p:nvPicPr>
        <p:blipFill rotWithShape="1">
          <a:blip r:embed="rId5">
            <a:alphaModFix/>
          </a:blip>
          <a:srcRect/>
          <a:stretch/>
        </p:blipFill>
        <p:spPr>
          <a:xfrm>
            <a:off x="4290987" y="3428999"/>
            <a:ext cx="4406641" cy="330498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85" name="Google Shape;185;p8" descr="A truck driving down a dirt road&#10;&#10;Description automatically generated"/>
          <p:cNvPicPr preferRelativeResize="0"/>
          <p:nvPr/>
        </p:nvPicPr>
        <p:blipFill rotWithShape="1">
          <a:blip r:embed="rId6">
            <a:alphaModFix/>
          </a:blip>
          <a:srcRect/>
          <a:stretch/>
        </p:blipFill>
        <p:spPr>
          <a:xfrm>
            <a:off x="429800" y="3600893"/>
            <a:ext cx="4241470" cy="3139519"/>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15676"/>
    </mc:Choice>
    <mc:Fallback xmlns="">
      <p:transition spd="slow" advTm="1567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9"/>
          <p:cNvSpPr txBox="1">
            <a:spLocks noGrp="1"/>
          </p:cNvSpPr>
          <p:nvPr>
            <p:ph type="body" idx="1"/>
          </p:nvPr>
        </p:nvSpPr>
        <p:spPr>
          <a:xfrm>
            <a:off x="186613" y="1795750"/>
            <a:ext cx="6423508" cy="5011526"/>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70000"/>
              </a:lnSpc>
              <a:spcBef>
                <a:spcPts val="0"/>
              </a:spcBef>
              <a:spcAft>
                <a:spcPts val="0"/>
              </a:spcAft>
              <a:buClr>
                <a:schemeClr val="dk1"/>
              </a:buClr>
              <a:buSzPts val="3100"/>
              <a:buNone/>
            </a:pPr>
            <a:r>
              <a:rPr lang="en-US" sz="3100" dirty="0">
                <a:latin typeface="Trebuchet MS" panose="020B0603020202020204" pitchFamily="34" charset="0"/>
              </a:rPr>
              <a:t>Applies emulsified asphalt to the </a:t>
            </a:r>
            <a:endParaRPr dirty="0">
              <a:latin typeface="Trebuchet MS" panose="020B0603020202020204" pitchFamily="34" charset="0"/>
            </a:endParaRPr>
          </a:p>
          <a:p>
            <a:pPr marL="0" lvl="0" indent="0" algn="l" rtl="0">
              <a:lnSpc>
                <a:spcPct val="70000"/>
              </a:lnSpc>
              <a:spcBef>
                <a:spcPts val="1000"/>
              </a:spcBef>
              <a:spcAft>
                <a:spcPts val="0"/>
              </a:spcAft>
              <a:buClr>
                <a:schemeClr val="dk1"/>
              </a:buClr>
              <a:buSzPts val="3100"/>
              <a:buNone/>
            </a:pPr>
            <a:r>
              <a:rPr lang="en-US" sz="3100" dirty="0">
                <a:latin typeface="Trebuchet MS" panose="020B0603020202020204" pitchFamily="34" charset="0"/>
              </a:rPr>
              <a:t>surface, it must:</a:t>
            </a:r>
            <a:endParaRPr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325"/>
              <a:buChar char="•"/>
            </a:pPr>
            <a:r>
              <a:rPr lang="en-US" sz="2325" dirty="0">
                <a:latin typeface="Trebuchet MS" panose="020B0603020202020204" pitchFamily="34" charset="0"/>
              </a:rPr>
              <a:t>Be Calibrated</a:t>
            </a:r>
            <a:endParaRPr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325"/>
              <a:buChar char="•"/>
            </a:pPr>
            <a:r>
              <a:rPr lang="en-US" sz="2325" dirty="0">
                <a:latin typeface="Trebuchet MS" panose="020B0603020202020204" pitchFamily="34" charset="0"/>
              </a:rPr>
              <a:t>Accurately control application rate</a:t>
            </a:r>
            <a:endParaRPr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325"/>
              <a:buChar char="•"/>
            </a:pPr>
            <a:r>
              <a:rPr lang="en-US" sz="2325" dirty="0">
                <a:latin typeface="Trebuchet MS" panose="020B0603020202020204" pitchFamily="34" charset="0"/>
              </a:rPr>
              <a:t>Provide uniform coverage in both </a:t>
            </a:r>
            <a:endParaRPr dirty="0">
              <a:latin typeface="Trebuchet MS" panose="020B0603020202020204" pitchFamily="34" charset="0"/>
            </a:endParaRPr>
          </a:p>
          <a:p>
            <a:pPr marL="457200" lvl="1" indent="0" algn="l" rtl="0">
              <a:lnSpc>
                <a:spcPct val="150000"/>
              </a:lnSpc>
              <a:spcBef>
                <a:spcPts val="500"/>
              </a:spcBef>
              <a:spcAft>
                <a:spcPts val="0"/>
              </a:spcAft>
              <a:buClr>
                <a:schemeClr val="dk1"/>
              </a:buClr>
              <a:buSzPts val="2325"/>
              <a:buNone/>
            </a:pPr>
            <a:r>
              <a:rPr lang="en-US" sz="2325" dirty="0">
                <a:latin typeface="Trebuchet MS" panose="020B0603020202020204" pitchFamily="34" charset="0"/>
              </a:rPr>
              <a:t>   transverse and longitudinal directions</a:t>
            </a:r>
            <a:endParaRPr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325"/>
              <a:buChar char="•"/>
            </a:pPr>
            <a:r>
              <a:rPr lang="en-US" sz="2325" dirty="0">
                <a:latin typeface="Trebuchet MS" panose="020B0603020202020204" pitchFamily="34" charset="0"/>
              </a:rPr>
              <a:t>Hold a specific temperature</a:t>
            </a:r>
            <a:endParaRPr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325"/>
              <a:buChar char="•"/>
            </a:pPr>
            <a:r>
              <a:rPr lang="en-US" sz="2325" dirty="0">
                <a:latin typeface="Trebuchet MS" panose="020B0603020202020204" pitchFamily="34" charset="0"/>
              </a:rPr>
              <a:t>Have adjustable spray bar for double or triple overlap</a:t>
            </a:r>
            <a:endParaRPr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325"/>
              <a:buChar char="•"/>
            </a:pPr>
            <a:r>
              <a:rPr lang="en-US" sz="2325" dirty="0">
                <a:latin typeface="Trebuchet MS" panose="020B0603020202020204" pitchFamily="34" charset="0"/>
              </a:rPr>
              <a:t>Have correct nozzles</a:t>
            </a:r>
            <a:endParaRPr dirty="0">
              <a:latin typeface="Trebuchet MS" panose="020B0603020202020204" pitchFamily="34" charset="0"/>
            </a:endParaRPr>
          </a:p>
          <a:p>
            <a:pPr marL="0" lvl="0" indent="0" algn="l" rtl="0">
              <a:lnSpc>
                <a:spcPct val="70000"/>
              </a:lnSpc>
              <a:spcBef>
                <a:spcPts val="1000"/>
              </a:spcBef>
              <a:spcAft>
                <a:spcPts val="0"/>
              </a:spcAft>
              <a:buClr>
                <a:schemeClr val="dk1"/>
              </a:buClr>
              <a:buSzPts val="2480"/>
              <a:buNone/>
            </a:pPr>
            <a:endParaRPr sz="2480" dirty="0">
              <a:latin typeface="Trebuchet MS" panose="020B0603020202020204" pitchFamily="34" charset="0"/>
            </a:endParaRPr>
          </a:p>
          <a:p>
            <a:pPr marL="0" lvl="0" indent="0" algn="l" rtl="0">
              <a:lnSpc>
                <a:spcPct val="70000"/>
              </a:lnSpc>
              <a:spcBef>
                <a:spcPts val="1000"/>
              </a:spcBef>
              <a:spcAft>
                <a:spcPts val="0"/>
              </a:spcAft>
              <a:buClr>
                <a:schemeClr val="accent1"/>
              </a:buClr>
              <a:buSzPts val="3100"/>
              <a:buNone/>
            </a:pPr>
            <a:r>
              <a:rPr lang="en-US" sz="3100" i="1" dirty="0">
                <a:solidFill>
                  <a:schemeClr val="accent1"/>
                </a:solidFill>
                <a:latin typeface="Trebuchet MS" panose="020B0603020202020204" pitchFamily="34" charset="0"/>
              </a:rPr>
              <a:t>Guidance is provided in section 406.5.2.1</a:t>
            </a:r>
            <a:endParaRPr dirty="0">
              <a:latin typeface="Trebuchet MS" panose="020B0603020202020204" pitchFamily="34" charset="0"/>
            </a:endParaRPr>
          </a:p>
          <a:p>
            <a:pPr marL="457200" lvl="1" indent="0" algn="l" rtl="0">
              <a:lnSpc>
                <a:spcPct val="70000"/>
              </a:lnSpc>
              <a:spcBef>
                <a:spcPts val="500"/>
              </a:spcBef>
              <a:spcAft>
                <a:spcPts val="0"/>
              </a:spcAft>
              <a:buClr>
                <a:schemeClr val="dk1"/>
              </a:buClr>
              <a:buSzPts val="1860"/>
              <a:buNone/>
            </a:pPr>
            <a:endParaRPr sz="1860" dirty="0"/>
          </a:p>
        </p:txBody>
      </p:sp>
      <p:sp>
        <p:nvSpPr>
          <p:cNvPr id="191" name="Google Shape;191;p9"/>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7F7F7F"/>
              </a:buClr>
              <a:buSzPts val="4400"/>
              <a:buFont typeface="Lato"/>
              <a:buNone/>
            </a:pPr>
            <a:r>
              <a:rPr lang="en-US" dirty="0">
                <a:solidFill>
                  <a:schemeClr val="tx1"/>
                </a:solidFill>
                <a:latin typeface="Trebuchet MS" panose="020B0603020202020204" pitchFamily="34" charset="0"/>
              </a:rPr>
              <a:t>Asphalt Distributor </a:t>
            </a:r>
            <a:endParaRPr dirty="0">
              <a:solidFill>
                <a:schemeClr val="tx1"/>
              </a:solidFill>
              <a:latin typeface="Trebuchet MS" panose="020B0603020202020204" pitchFamily="34" charset="0"/>
            </a:endParaRPr>
          </a:p>
        </p:txBody>
      </p:sp>
      <p:pic>
        <p:nvPicPr>
          <p:cNvPr id="192" name="Google Shape;192;p9"/>
          <p:cNvPicPr preferRelativeResize="0"/>
          <p:nvPr/>
        </p:nvPicPr>
        <p:blipFill rotWithShape="1">
          <a:blip r:embed="rId3">
            <a:alphaModFix/>
          </a:blip>
          <a:srcRect/>
          <a:stretch/>
        </p:blipFill>
        <p:spPr>
          <a:xfrm>
            <a:off x="6523840" y="1965550"/>
            <a:ext cx="5668160" cy="3958512"/>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6327"/>
    </mc:Choice>
    <mc:Fallback xmlns="">
      <p:transition spd="slow" advTm="5632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1A7820-FEA3-42E0-9136-FD170202ACB5}"/>
              </a:ext>
            </a:extLst>
          </p:cNvPr>
          <p:cNvPicPr>
            <a:picLocks noChangeAspect="1"/>
          </p:cNvPicPr>
          <p:nvPr/>
        </p:nvPicPr>
        <p:blipFill>
          <a:blip r:embed="rId3"/>
          <a:stretch>
            <a:fillRect/>
          </a:stretch>
        </p:blipFill>
        <p:spPr>
          <a:xfrm>
            <a:off x="577516" y="2164132"/>
            <a:ext cx="5755600" cy="3595063"/>
          </a:xfrm>
          <a:prstGeom prst="rect">
            <a:avLst/>
          </a:prstGeom>
        </p:spPr>
      </p:pic>
      <p:sp>
        <p:nvSpPr>
          <p:cNvPr id="3" name="Title 2">
            <a:extLst>
              <a:ext uri="{FF2B5EF4-FFF2-40B4-BE49-F238E27FC236}">
                <a16:creationId xmlns:a16="http://schemas.microsoft.com/office/drawing/2014/main" id="{699CBD71-08F4-4D9C-80AB-79C178172EEE}"/>
              </a:ext>
            </a:extLst>
          </p:cNvPr>
          <p:cNvSpPr>
            <a:spLocks noGrp="1"/>
          </p:cNvSpPr>
          <p:nvPr>
            <p:ph type="title"/>
          </p:nvPr>
        </p:nvSpPr>
        <p:spPr/>
        <p:txBody>
          <a:bodyPr/>
          <a:lstStyle/>
          <a:p>
            <a:r>
              <a:rPr lang="en-US" dirty="0"/>
              <a:t>Asphalt Distributor</a:t>
            </a:r>
          </a:p>
        </p:txBody>
      </p:sp>
      <p:sp>
        <p:nvSpPr>
          <p:cNvPr id="5" name="TextBox 4">
            <a:extLst>
              <a:ext uri="{FF2B5EF4-FFF2-40B4-BE49-F238E27FC236}">
                <a16:creationId xmlns:a16="http://schemas.microsoft.com/office/drawing/2014/main" id="{C65D0E06-6851-40BF-8316-AEFA51694266}"/>
              </a:ext>
            </a:extLst>
          </p:cNvPr>
          <p:cNvSpPr txBox="1"/>
          <p:nvPr/>
        </p:nvSpPr>
        <p:spPr>
          <a:xfrm>
            <a:off x="7014411" y="1961838"/>
            <a:ext cx="4150894" cy="458587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rebuchet MS" panose="020B0603020202020204" pitchFamily="34" charset="0"/>
              </a:rPr>
              <a:t>Determine quantity of emulsified asphalt in the truck.</a:t>
            </a:r>
          </a:p>
          <a:p>
            <a:endParaRPr lang="en-US" sz="2200" dirty="0">
              <a:latin typeface="Trebuchet MS" panose="020B0603020202020204" pitchFamily="34" charset="0"/>
            </a:endParaRPr>
          </a:p>
          <a:p>
            <a:pPr marL="285750" indent="-285750">
              <a:buFont typeface="Arial" panose="020B0604020202020204" pitchFamily="34" charset="0"/>
              <a:buChar char="•"/>
            </a:pPr>
            <a:r>
              <a:rPr lang="en-US" sz="2200" dirty="0">
                <a:latin typeface="Trebuchet MS" panose="020B0603020202020204" pitchFamily="34" charset="0"/>
              </a:rPr>
              <a:t>Apply asphalt emulsion.</a:t>
            </a:r>
          </a:p>
          <a:p>
            <a:endParaRPr lang="en-US" sz="2200" dirty="0">
              <a:latin typeface="Trebuchet MS" panose="020B0603020202020204" pitchFamily="34" charset="0"/>
            </a:endParaRPr>
          </a:p>
          <a:p>
            <a:pPr marL="285750" indent="-285750">
              <a:buFont typeface="Arial" panose="020B0604020202020204" pitchFamily="34" charset="0"/>
              <a:buChar char="•"/>
            </a:pPr>
            <a:r>
              <a:rPr lang="en-US" sz="2200" dirty="0">
                <a:latin typeface="Trebuchet MS" panose="020B0603020202020204" pitchFamily="34" charset="0"/>
              </a:rPr>
              <a:t>Determine ending volume.</a:t>
            </a:r>
          </a:p>
          <a:p>
            <a:endParaRPr lang="en-US" sz="2200" dirty="0">
              <a:latin typeface="Trebuchet MS" panose="020B0603020202020204" pitchFamily="34" charset="0"/>
            </a:endParaRPr>
          </a:p>
          <a:p>
            <a:pPr marL="285750" indent="-285750">
              <a:buFont typeface="Arial" panose="020B0604020202020204" pitchFamily="34" charset="0"/>
              <a:buChar char="•"/>
            </a:pPr>
            <a:r>
              <a:rPr lang="en-US" sz="2200" dirty="0">
                <a:latin typeface="Trebuchet MS" panose="020B0603020202020204" pitchFamily="34" charset="0"/>
              </a:rPr>
              <a:t>Determine area covered.</a:t>
            </a:r>
          </a:p>
          <a:p>
            <a:endParaRPr lang="en-US" sz="2200" dirty="0">
              <a:latin typeface="Trebuchet MS" panose="020B0603020202020204" pitchFamily="34" charset="0"/>
            </a:endParaRPr>
          </a:p>
          <a:p>
            <a:pPr marL="285750" indent="-285750">
              <a:buFont typeface="Arial" panose="020B0604020202020204" pitchFamily="34" charset="0"/>
              <a:buChar char="•"/>
            </a:pPr>
            <a:r>
              <a:rPr lang="en-US" sz="2200" dirty="0">
                <a:latin typeface="Trebuchet MS" panose="020B0603020202020204" pitchFamily="34" charset="0"/>
              </a:rPr>
              <a:t>Compare back to distributor computer.</a:t>
            </a:r>
          </a:p>
          <a:p>
            <a:endParaRPr lang="en-US" dirty="0"/>
          </a:p>
          <a:p>
            <a:endParaRPr lang="en-US" dirty="0"/>
          </a:p>
        </p:txBody>
      </p:sp>
      <p:sp>
        <p:nvSpPr>
          <p:cNvPr id="6" name="Rectangle 5">
            <a:extLst>
              <a:ext uri="{FF2B5EF4-FFF2-40B4-BE49-F238E27FC236}">
                <a16:creationId xmlns:a16="http://schemas.microsoft.com/office/drawing/2014/main" id="{D41E7D3F-7658-4110-8D5A-41DD42949229}"/>
              </a:ext>
            </a:extLst>
          </p:cNvPr>
          <p:cNvSpPr/>
          <p:nvPr/>
        </p:nvSpPr>
        <p:spPr>
          <a:xfrm>
            <a:off x="3347995" y="4821535"/>
            <a:ext cx="2930610"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Trebuchet MS" panose="020B0603020202020204" pitchFamily="34" charset="0"/>
              </a:rPr>
              <a:t>Example</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7" name="TextBox 6">
            <a:extLst>
              <a:ext uri="{FF2B5EF4-FFF2-40B4-BE49-F238E27FC236}">
                <a16:creationId xmlns:a16="http://schemas.microsoft.com/office/drawing/2014/main" id="{FFA8B4FE-4C73-44A9-B015-9DF7FA2F7B76}"/>
              </a:ext>
            </a:extLst>
          </p:cNvPr>
          <p:cNvSpPr txBox="1"/>
          <p:nvPr/>
        </p:nvSpPr>
        <p:spPr>
          <a:xfrm>
            <a:off x="647366" y="5759195"/>
            <a:ext cx="5755600" cy="276999"/>
          </a:xfrm>
          <a:prstGeom prst="rect">
            <a:avLst/>
          </a:prstGeom>
          <a:noFill/>
        </p:spPr>
        <p:txBody>
          <a:bodyPr wrap="square" rtlCol="0">
            <a:spAutoFit/>
          </a:bodyPr>
          <a:lstStyle/>
          <a:p>
            <a:r>
              <a:rPr lang="en-US" sz="1200" dirty="0">
                <a:latin typeface="Trebuchet MS" panose="020B0603020202020204" pitchFamily="34" charset="0"/>
              </a:rPr>
              <a:t>Calibrate distributor per the manufacturers and/or DOT recommendations</a:t>
            </a:r>
            <a:endParaRPr lang="en-US" sz="1200" dirty="0"/>
          </a:p>
        </p:txBody>
      </p:sp>
    </p:spTree>
    <p:extLst>
      <p:ext uri="{BB962C8B-B14F-4D97-AF65-F5344CB8AC3E}">
        <p14:creationId xmlns:p14="http://schemas.microsoft.com/office/powerpoint/2010/main" val="368601973"/>
      </p:ext>
    </p:extLst>
  </p:cSld>
  <p:clrMapOvr>
    <a:masterClrMapping/>
  </p:clrMapOvr>
  <mc:AlternateContent xmlns:mc="http://schemas.openxmlformats.org/markup-compatibility/2006" xmlns:p14="http://schemas.microsoft.com/office/powerpoint/2010/main">
    <mc:Choice Requires="p14">
      <p:transition spd="slow" p14:dur="2000" advTm="73458"/>
    </mc:Choice>
    <mc:Fallback xmlns="">
      <p:transition spd="slow" advTm="734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0"/>
          <p:cNvSpPr txBox="1">
            <a:spLocks noGrp="1"/>
          </p:cNvSpPr>
          <p:nvPr>
            <p:ph type="body" idx="1"/>
          </p:nvPr>
        </p:nvSpPr>
        <p:spPr>
          <a:xfrm>
            <a:off x="0" y="1709194"/>
            <a:ext cx="11459572" cy="719390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70000"/>
              </a:lnSpc>
              <a:spcBef>
                <a:spcPts val="0"/>
              </a:spcBef>
              <a:spcAft>
                <a:spcPts val="0"/>
              </a:spcAft>
              <a:buClr>
                <a:schemeClr val="dk1"/>
              </a:buClr>
              <a:buSzPts val="3565"/>
              <a:buNone/>
            </a:pPr>
            <a:r>
              <a:rPr lang="en-US" sz="3565" dirty="0">
                <a:latin typeface="Trebuchet MS" panose="020B0603020202020204" pitchFamily="34" charset="0"/>
              </a:rPr>
              <a:t>Spreads aggregate onto the</a:t>
            </a:r>
            <a:endParaRPr dirty="0">
              <a:latin typeface="Trebuchet MS" panose="020B0603020202020204" pitchFamily="34" charset="0"/>
            </a:endParaRPr>
          </a:p>
          <a:p>
            <a:pPr marL="0" lvl="0" indent="0" algn="l" rtl="0">
              <a:lnSpc>
                <a:spcPct val="70000"/>
              </a:lnSpc>
              <a:spcBef>
                <a:spcPts val="1000"/>
              </a:spcBef>
              <a:spcAft>
                <a:spcPts val="0"/>
              </a:spcAft>
              <a:buClr>
                <a:schemeClr val="dk1"/>
              </a:buClr>
              <a:buSzPts val="3565"/>
              <a:buNone/>
            </a:pPr>
            <a:r>
              <a:rPr lang="en-US" sz="3565" dirty="0">
                <a:latin typeface="Trebuchet MS" panose="020B0603020202020204" pitchFamily="34" charset="0"/>
              </a:rPr>
              <a:t> emulsified asphalt, it must:</a:t>
            </a:r>
            <a:endParaRPr dirty="0">
              <a:latin typeface="Trebuchet MS" panose="020B0603020202020204" pitchFamily="34" charset="0"/>
            </a:endParaRPr>
          </a:p>
          <a:p>
            <a:pPr marL="685800" lvl="1" indent="-228600" algn="l" rtl="0">
              <a:lnSpc>
                <a:spcPct val="170000"/>
              </a:lnSpc>
              <a:spcBef>
                <a:spcPts val="500"/>
              </a:spcBef>
              <a:spcAft>
                <a:spcPts val="0"/>
              </a:spcAft>
              <a:buClr>
                <a:schemeClr val="dk1"/>
              </a:buClr>
              <a:buSzPts val="2945"/>
              <a:buChar char="•"/>
            </a:pPr>
            <a:r>
              <a:rPr lang="en-US" sz="2800" dirty="0">
                <a:latin typeface="Trebuchet MS" panose="020B0603020202020204" pitchFamily="34" charset="0"/>
              </a:rPr>
              <a:t>Be Calibrated</a:t>
            </a:r>
            <a:endParaRPr sz="2000" dirty="0">
              <a:latin typeface="Trebuchet MS" panose="020B0603020202020204" pitchFamily="34" charset="0"/>
            </a:endParaRPr>
          </a:p>
          <a:p>
            <a:pPr marL="685800" lvl="1" indent="-228600" algn="l" rtl="0">
              <a:lnSpc>
                <a:spcPct val="170000"/>
              </a:lnSpc>
              <a:spcBef>
                <a:spcPts val="500"/>
              </a:spcBef>
              <a:spcAft>
                <a:spcPts val="0"/>
              </a:spcAft>
              <a:buClr>
                <a:schemeClr val="dk1"/>
              </a:buClr>
              <a:buSzPts val="2945"/>
              <a:buChar char="•"/>
            </a:pPr>
            <a:r>
              <a:rPr lang="en-US" sz="2800" dirty="0">
                <a:latin typeface="Trebuchet MS" panose="020B0603020202020204" pitchFamily="34" charset="0"/>
              </a:rPr>
              <a:t>Deliver the desired application rate </a:t>
            </a:r>
            <a:endParaRPr sz="2000" dirty="0">
              <a:latin typeface="Trebuchet MS" panose="020B0603020202020204" pitchFamily="34" charset="0"/>
            </a:endParaRPr>
          </a:p>
          <a:p>
            <a:pPr marL="457200" lvl="1" indent="0" algn="l" rtl="0">
              <a:lnSpc>
                <a:spcPct val="170000"/>
              </a:lnSpc>
              <a:spcBef>
                <a:spcPts val="500"/>
              </a:spcBef>
              <a:spcAft>
                <a:spcPts val="0"/>
              </a:spcAft>
              <a:buClr>
                <a:schemeClr val="dk1"/>
              </a:buClr>
              <a:buSzPts val="2945"/>
              <a:buNone/>
            </a:pPr>
            <a:r>
              <a:rPr lang="en-US" sz="2800" dirty="0">
                <a:latin typeface="Trebuchet MS" panose="020B0603020202020204" pitchFamily="34" charset="0"/>
              </a:rPr>
              <a:t>   using computerized controls </a:t>
            </a:r>
            <a:endParaRPr sz="2000" dirty="0">
              <a:latin typeface="Trebuchet MS" panose="020B0603020202020204" pitchFamily="34" charset="0"/>
            </a:endParaRPr>
          </a:p>
          <a:p>
            <a:pPr marL="685800" lvl="1" indent="-228600" algn="l" rtl="0">
              <a:lnSpc>
                <a:spcPct val="170000"/>
              </a:lnSpc>
              <a:spcBef>
                <a:spcPts val="500"/>
              </a:spcBef>
              <a:spcAft>
                <a:spcPts val="0"/>
              </a:spcAft>
              <a:buClr>
                <a:schemeClr val="dk1"/>
              </a:buClr>
              <a:buSzPts val="2945"/>
              <a:buChar char="•"/>
            </a:pPr>
            <a:r>
              <a:rPr lang="en-US" sz="2800" dirty="0">
                <a:latin typeface="Trebuchet MS" panose="020B0603020202020204" pitchFamily="34" charset="0"/>
              </a:rPr>
              <a:t>Adjust to varying widths</a:t>
            </a:r>
            <a:endParaRPr sz="2000" dirty="0">
              <a:latin typeface="Trebuchet MS" panose="020B0603020202020204" pitchFamily="34" charset="0"/>
            </a:endParaRPr>
          </a:p>
          <a:p>
            <a:pPr marL="685800" lvl="1" indent="-228600" algn="l" rtl="0">
              <a:lnSpc>
                <a:spcPct val="170000"/>
              </a:lnSpc>
              <a:spcBef>
                <a:spcPts val="500"/>
              </a:spcBef>
              <a:spcAft>
                <a:spcPts val="0"/>
              </a:spcAft>
              <a:buClr>
                <a:schemeClr val="dk1"/>
              </a:buClr>
              <a:buSzPts val="2945"/>
              <a:buChar char="•"/>
            </a:pPr>
            <a:r>
              <a:rPr lang="en-US" sz="2800" dirty="0">
                <a:latin typeface="Trebuchet MS" panose="020B0603020202020204" pitchFamily="34" charset="0"/>
              </a:rPr>
              <a:t>Distribute the aggregate uniformly in</a:t>
            </a:r>
            <a:endParaRPr sz="2000" dirty="0">
              <a:latin typeface="Trebuchet MS" panose="020B0603020202020204" pitchFamily="34" charset="0"/>
            </a:endParaRPr>
          </a:p>
          <a:p>
            <a:pPr marL="457200" lvl="1" indent="0" algn="l" rtl="0">
              <a:lnSpc>
                <a:spcPct val="170000"/>
              </a:lnSpc>
              <a:spcBef>
                <a:spcPts val="500"/>
              </a:spcBef>
              <a:spcAft>
                <a:spcPts val="0"/>
              </a:spcAft>
              <a:buClr>
                <a:schemeClr val="dk1"/>
              </a:buClr>
              <a:buSzPts val="2945"/>
              <a:buNone/>
            </a:pPr>
            <a:r>
              <a:rPr lang="en-US" sz="2800" dirty="0">
                <a:latin typeface="Trebuchet MS" panose="020B0603020202020204" pitchFamily="34" charset="0"/>
              </a:rPr>
              <a:t>   transverse and longitudinal directions</a:t>
            </a:r>
            <a:r>
              <a:rPr lang="en-US" dirty="0">
                <a:latin typeface="Trebuchet MS" panose="020B0603020202020204" pitchFamily="34" charset="0"/>
              </a:rPr>
              <a:t> </a:t>
            </a:r>
            <a:r>
              <a:rPr lang="en-US" sz="2000" b="1" i="1" dirty="0">
                <a:solidFill>
                  <a:schemeClr val="accent1"/>
                </a:solidFill>
                <a:latin typeface="Trebuchet MS" panose="020B0603020202020204" pitchFamily="34" charset="0"/>
              </a:rPr>
              <a:t>  </a:t>
            </a:r>
          </a:p>
          <a:p>
            <a:pPr marL="0" lvl="0" indent="0">
              <a:lnSpc>
                <a:spcPct val="70000"/>
              </a:lnSpc>
              <a:buClr>
                <a:schemeClr val="accent1"/>
              </a:buClr>
              <a:buSzPts val="2402"/>
              <a:buNone/>
            </a:pPr>
            <a:r>
              <a:rPr lang="en-US" sz="2000" b="1" i="1" dirty="0">
                <a:solidFill>
                  <a:schemeClr val="accent1"/>
                </a:solidFill>
                <a:latin typeface="Trebuchet MS" panose="020B0603020202020204" pitchFamily="34" charset="0"/>
              </a:rPr>
              <a:t> </a:t>
            </a:r>
          </a:p>
          <a:p>
            <a:pPr marL="0" lvl="0" indent="0">
              <a:lnSpc>
                <a:spcPct val="70000"/>
              </a:lnSpc>
              <a:buClr>
                <a:schemeClr val="accent1"/>
              </a:buClr>
              <a:buSzPts val="2402"/>
              <a:buNone/>
            </a:pPr>
            <a:r>
              <a:rPr lang="en-US" sz="3100" i="1" dirty="0">
                <a:solidFill>
                  <a:schemeClr val="accent1"/>
                </a:solidFill>
              </a:rPr>
              <a:t>Spread rate </a:t>
            </a:r>
            <a:r>
              <a:rPr lang="en-US" sz="3100" b="1" i="1" dirty="0">
                <a:solidFill>
                  <a:schemeClr val="accent1"/>
                </a:solidFill>
              </a:rPr>
              <a:t>Verification</a:t>
            </a:r>
            <a:r>
              <a:rPr lang="en-US" sz="3100" i="1" dirty="0">
                <a:solidFill>
                  <a:schemeClr val="accent1"/>
                </a:solidFill>
              </a:rPr>
              <a:t> is covered in </a:t>
            </a:r>
            <a:r>
              <a:rPr lang="en-US" sz="3100" b="1" i="1" dirty="0">
                <a:solidFill>
                  <a:schemeClr val="accent1"/>
                </a:solidFill>
              </a:rPr>
              <a:t>Section 406.5.2.2.2</a:t>
            </a:r>
            <a:endParaRPr lang="en-US" sz="3100" dirty="0">
              <a:solidFill>
                <a:schemeClr val="accent1"/>
              </a:solidFill>
            </a:endParaRPr>
          </a:p>
          <a:p>
            <a:pPr marL="457200" lvl="1" indent="0" algn="l" rtl="0">
              <a:lnSpc>
                <a:spcPct val="150000"/>
              </a:lnSpc>
              <a:spcBef>
                <a:spcPts val="500"/>
              </a:spcBef>
              <a:spcAft>
                <a:spcPts val="0"/>
              </a:spcAft>
              <a:buClr>
                <a:schemeClr val="dk1"/>
              </a:buClr>
              <a:buSzPts val="2945"/>
              <a:buNone/>
            </a:pPr>
            <a:endParaRPr sz="2000" dirty="0">
              <a:latin typeface="Trebuchet MS" panose="020B0603020202020204" pitchFamily="34" charset="0"/>
            </a:endParaRPr>
          </a:p>
          <a:p>
            <a:pPr marL="0" lvl="0" indent="0" algn="l" rtl="0">
              <a:lnSpc>
                <a:spcPct val="70000"/>
              </a:lnSpc>
              <a:spcBef>
                <a:spcPts val="1000"/>
              </a:spcBef>
              <a:spcAft>
                <a:spcPts val="0"/>
              </a:spcAft>
              <a:buClr>
                <a:schemeClr val="dk1"/>
              </a:buClr>
              <a:buSzPts val="3409"/>
              <a:buNone/>
            </a:pPr>
            <a:r>
              <a:rPr lang="en-US" sz="3409" dirty="0"/>
              <a:t>	</a:t>
            </a:r>
            <a:endParaRPr sz="6665" dirty="0"/>
          </a:p>
          <a:p>
            <a:pPr marL="0" lvl="0" indent="0" algn="l" rtl="0">
              <a:lnSpc>
                <a:spcPct val="70000"/>
              </a:lnSpc>
              <a:spcBef>
                <a:spcPts val="1000"/>
              </a:spcBef>
              <a:spcAft>
                <a:spcPts val="0"/>
              </a:spcAft>
              <a:buClr>
                <a:schemeClr val="dk1"/>
              </a:buClr>
              <a:buSzPts val="1627"/>
              <a:buNone/>
            </a:pPr>
            <a:endParaRPr sz="1627" dirty="0"/>
          </a:p>
          <a:p>
            <a:pPr marL="0" lvl="0" indent="0" algn="l" rtl="0">
              <a:lnSpc>
                <a:spcPct val="70000"/>
              </a:lnSpc>
              <a:spcBef>
                <a:spcPts val="1000"/>
              </a:spcBef>
              <a:spcAft>
                <a:spcPts val="0"/>
              </a:spcAft>
              <a:buClr>
                <a:schemeClr val="dk1"/>
              </a:buClr>
              <a:buSzPts val="2170"/>
              <a:buNone/>
            </a:pPr>
            <a:r>
              <a:rPr lang="en-US" sz="2170" dirty="0"/>
              <a:t>	</a:t>
            </a:r>
            <a:endParaRPr dirty="0"/>
          </a:p>
          <a:p>
            <a:pPr marL="0" lvl="0" indent="0" algn="l" rtl="0">
              <a:lnSpc>
                <a:spcPct val="70000"/>
              </a:lnSpc>
              <a:spcBef>
                <a:spcPts val="1000"/>
              </a:spcBef>
              <a:spcAft>
                <a:spcPts val="0"/>
              </a:spcAft>
              <a:buClr>
                <a:schemeClr val="dk1"/>
              </a:buClr>
              <a:buSzPts val="2170"/>
              <a:buNone/>
            </a:pPr>
            <a:endParaRPr sz="2170" dirty="0"/>
          </a:p>
          <a:p>
            <a:pPr marL="0" lvl="0" indent="0" algn="l" rtl="0">
              <a:lnSpc>
                <a:spcPct val="70000"/>
              </a:lnSpc>
              <a:spcBef>
                <a:spcPts val="1000"/>
              </a:spcBef>
              <a:spcAft>
                <a:spcPts val="0"/>
              </a:spcAft>
              <a:buClr>
                <a:schemeClr val="dk1"/>
              </a:buClr>
              <a:buSzPts val="1550"/>
              <a:buNone/>
            </a:pPr>
            <a:r>
              <a:rPr lang="en-US" sz="1550" dirty="0"/>
              <a:t>. </a:t>
            </a:r>
            <a:endParaRPr dirty="0"/>
          </a:p>
          <a:p>
            <a:pPr marL="0" lvl="0" indent="0" algn="l" rtl="0">
              <a:lnSpc>
                <a:spcPct val="70000"/>
              </a:lnSpc>
              <a:spcBef>
                <a:spcPts val="1000"/>
              </a:spcBef>
              <a:spcAft>
                <a:spcPts val="0"/>
              </a:spcAft>
              <a:buClr>
                <a:schemeClr val="dk1"/>
              </a:buClr>
              <a:buSzPts val="1860"/>
              <a:buNone/>
            </a:pPr>
            <a:r>
              <a:rPr lang="en-US" sz="1860" dirty="0"/>
              <a:t>           </a:t>
            </a:r>
            <a:endParaRPr dirty="0"/>
          </a:p>
          <a:p>
            <a:pPr marL="0" lvl="0" indent="0" algn="l" rtl="0">
              <a:lnSpc>
                <a:spcPct val="70000"/>
              </a:lnSpc>
              <a:spcBef>
                <a:spcPts val="1000"/>
              </a:spcBef>
              <a:spcAft>
                <a:spcPts val="0"/>
              </a:spcAft>
              <a:buClr>
                <a:schemeClr val="dk1"/>
              </a:buClr>
              <a:buSzPts val="1860"/>
              <a:buNone/>
            </a:pPr>
            <a:r>
              <a:rPr lang="en-US" sz="1860" dirty="0"/>
              <a:t>	</a:t>
            </a:r>
            <a:endParaRPr dirty="0"/>
          </a:p>
          <a:p>
            <a:pPr marL="685800" lvl="1" indent="-130175" algn="l" rtl="0">
              <a:lnSpc>
                <a:spcPct val="70000"/>
              </a:lnSpc>
              <a:spcBef>
                <a:spcPts val="500"/>
              </a:spcBef>
              <a:spcAft>
                <a:spcPts val="0"/>
              </a:spcAft>
              <a:buClr>
                <a:schemeClr val="dk1"/>
              </a:buClr>
              <a:buSzPts val="1550"/>
              <a:buNone/>
            </a:pPr>
            <a:endParaRPr sz="1550" b="1" dirty="0"/>
          </a:p>
        </p:txBody>
      </p:sp>
      <p:sp>
        <p:nvSpPr>
          <p:cNvPr id="198" name="Google Shape;198;p10"/>
          <p:cNvSpPr txBox="1">
            <a:spLocks noGrp="1"/>
          </p:cNvSpPr>
          <p:nvPr>
            <p:ph type="title"/>
          </p:nvPr>
        </p:nvSpPr>
        <p:spPr>
          <a:xfrm>
            <a:off x="838200" y="50724"/>
            <a:ext cx="10621372"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9B9394"/>
              </a:buClr>
              <a:buSzPts val="4400"/>
              <a:buFont typeface="Lato"/>
              <a:buNone/>
            </a:pPr>
            <a:r>
              <a:rPr lang="en-US" dirty="0">
                <a:solidFill>
                  <a:schemeClr val="tx1"/>
                </a:solidFill>
                <a:latin typeface="Trebuchet MS" panose="020B0603020202020204" pitchFamily="34" charset="0"/>
              </a:rPr>
              <a:t>Aggregate Spreader </a:t>
            </a:r>
            <a:endParaRPr dirty="0">
              <a:solidFill>
                <a:schemeClr val="tx1"/>
              </a:solidFill>
              <a:latin typeface="Trebuchet MS" panose="020B0603020202020204" pitchFamily="34" charset="0"/>
            </a:endParaRPr>
          </a:p>
        </p:txBody>
      </p:sp>
      <p:pic>
        <p:nvPicPr>
          <p:cNvPr id="199" name="Google Shape;199;p10"/>
          <p:cNvPicPr preferRelativeResize="0"/>
          <p:nvPr/>
        </p:nvPicPr>
        <p:blipFill rotWithShape="1">
          <a:blip r:embed="rId3">
            <a:alphaModFix/>
          </a:blip>
          <a:srcRect/>
          <a:stretch/>
        </p:blipFill>
        <p:spPr>
          <a:xfrm>
            <a:off x="6843026" y="1140487"/>
            <a:ext cx="5348974" cy="5174419"/>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3972"/>
    </mc:Choice>
    <mc:Fallback xmlns="">
      <p:transition spd="slow" advTm="2397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2846C2-4EEF-4A33-A803-882C6B598AA3}"/>
              </a:ext>
            </a:extLst>
          </p:cNvPr>
          <p:cNvPicPr>
            <a:picLocks noChangeAspect="1"/>
          </p:cNvPicPr>
          <p:nvPr/>
        </p:nvPicPr>
        <p:blipFill rotWithShape="1">
          <a:blip r:embed="rId3"/>
          <a:srcRect l="1" t="-1" r="46000" b="11910"/>
          <a:stretch/>
        </p:blipFill>
        <p:spPr>
          <a:xfrm>
            <a:off x="751235" y="1825625"/>
            <a:ext cx="5344765" cy="3616325"/>
          </a:xfrm>
          <a:prstGeom prst="rect">
            <a:avLst/>
          </a:prstGeom>
        </p:spPr>
      </p:pic>
      <p:sp>
        <p:nvSpPr>
          <p:cNvPr id="3" name="Title 2">
            <a:extLst>
              <a:ext uri="{FF2B5EF4-FFF2-40B4-BE49-F238E27FC236}">
                <a16:creationId xmlns:a16="http://schemas.microsoft.com/office/drawing/2014/main" id="{7578844E-3C90-4478-B1D8-21F073F25971}"/>
              </a:ext>
            </a:extLst>
          </p:cNvPr>
          <p:cNvSpPr>
            <a:spLocks noGrp="1"/>
          </p:cNvSpPr>
          <p:nvPr>
            <p:ph type="title"/>
          </p:nvPr>
        </p:nvSpPr>
        <p:spPr/>
        <p:txBody>
          <a:bodyPr/>
          <a:lstStyle/>
          <a:p>
            <a:r>
              <a:rPr lang="en-US" dirty="0"/>
              <a:t>Aggregate Spreader</a:t>
            </a:r>
          </a:p>
        </p:txBody>
      </p:sp>
      <p:sp>
        <p:nvSpPr>
          <p:cNvPr id="4" name="TextBox 3">
            <a:extLst>
              <a:ext uri="{FF2B5EF4-FFF2-40B4-BE49-F238E27FC236}">
                <a16:creationId xmlns:a16="http://schemas.microsoft.com/office/drawing/2014/main" id="{7FBCBC5B-FDC4-464E-B4EB-625FA4BB49BE}"/>
              </a:ext>
            </a:extLst>
          </p:cNvPr>
          <p:cNvSpPr txBox="1"/>
          <p:nvPr/>
        </p:nvSpPr>
        <p:spPr>
          <a:xfrm>
            <a:off x="2373086" y="5553209"/>
            <a:ext cx="7021286" cy="338554"/>
          </a:xfrm>
          <a:prstGeom prst="rect">
            <a:avLst/>
          </a:prstGeom>
          <a:noFill/>
          <a:ln w="57150">
            <a:solidFill>
              <a:srgbClr val="FFFF00"/>
            </a:solidFill>
          </a:ln>
        </p:spPr>
        <p:txBody>
          <a:bodyPr wrap="square" rtlCol="0">
            <a:spAutoFit/>
          </a:bodyPr>
          <a:lstStyle/>
          <a:p>
            <a:r>
              <a:rPr lang="en-US" sz="1600" dirty="0">
                <a:latin typeface="Trebuchet MS" panose="020B0603020202020204" pitchFamily="34" charset="0"/>
              </a:rPr>
              <a:t>Calibrate distributor per the manufacturers and/or DOT recommendations</a:t>
            </a:r>
            <a:endParaRPr lang="en-US" sz="1600" dirty="0"/>
          </a:p>
        </p:txBody>
      </p:sp>
      <p:pic>
        <p:nvPicPr>
          <p:cNvPr id="2" name="Picture 1">
            <a:extLst>
              <a:ext uri="{FF2B5EF4-FFF2-40B4-BE49-F238E27FC236}">
                <a16:creationId xmlns:a16="http://schemas.microsoft.com/office/drawing/2014/main" id="{62900CC3-793D-4871-94FB-4FA9AFCB2DD3}"/>
              </a:ext>
            </a:extLst>
          </p:cNvPr>
          <p:cNvPicPr>
            <a:picLocks noChangeAspect="1"/>
          </p:cNvPicPr>
          <p:nvPr/>
        </p:nvPicPr>
        <p:blipFill>
          <a:blip r:embed="rId4"/>
          <a:stretch>
            <a:fillRect/>
          </a:stretch>
        </p:blipFill>
        <p:spPr>
          <a:xfrm>
            <a:off x="6383148" y="1821962"/>
            <a:ext cx="5491695" cy="3616325"/>
          </a:xfrm>
          <a:prstGeom prst="rect">
            <a:avLst/>
          </a:prstGeom>
        </p:spPr>
      </p:pic>
      <p:sp>
        <p:nvSpPr>
          <p:cNvPr id="6" name="TextBox 5">
            <a:extLst>
              <a:ext uri="{FF2B5EF4-FFF2-40B4-BE49-F238E27FC236}">
                <a16:creationId xmlns:a16="http://schemas.microsoft.com/office/drawing/2014/main" id="{76B231D6-0945-4E2D-82BF-2326D15A9C63}"/>
              </a:ext>
            </a:extLst>
          </p:cNvPr>
          <p:cNvSpPr txBox="1"/>
          <p:nvPr/>
        </p:nvSpPr>
        <p:spPr>
          <a:xfrm>
            <a:off x="2923965" y="6008917"/>
            <a:ext cx="6056750" cy="338554"/>
          </a:xfrm>
          <a:prstGeom prst="rect">
            <a:avLst/>
          </a:prstGeom>
          <a:noFill/>
          <a:ln w="57150">
            <a:solidFill>
              <a:srgbClr val="FFFF00"/>
            </a:solidFill>
          </a:ln>
        </p:spPr>
        <p:txBody>
          <a:bodyPr wrap="square" rtlCol="0">
            <a:spAutoFit/>
          </a:bodyPr>
          <a:lstStyle/>
          <a:p>
            <a:pPr algn="ctr"/>
            <a:r>
              <a:rPr lang="en-US" sz="1600" dirty="0"/>
              <a:t>ASTM D5624 – measures quanitity of aggregate</a:t>
            </a:r>
          </a:p>
        </p:txBody>
      </p:sp>
    </p:spTree>
    <p:extLst>
      <p:ext uri="{BB962C8B-B14F-4D97-AF65-F5344CB8AC3E}">
        <p14:creationId xmlns:p14="http://schemas.microsoft.com/office/powerpoint/2010/main" val="105789607"/>
      </p:ext>
    </p:extLst>
  </p:cSld>
  <p:clrMapOvr>
    <a:masterClrMapping/>
  </p:clrMapOvr>
  <mc:AlternateContent xmlns:mc="http://schemas.openxmlformats.org/markup-compatibility/2006" xmlns:p14="http://schemas.microsoft.com/office/powerpoint/2010/main">
    <mc:Choice Requires="p14">
      <p:transition spd="slow" p14:dur="2000" advTm="42017"/>
    </mc:Choice>
    <mc:Fallback xmlns="">
      <p:transition spd="slow" advTm="4201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Trebuchet MS" panose="020B0603020202020204" pitchFamily="34" charset="0"/>
              </a:rPr>
              <a:t>Perform Calibration </a:t>
            </a:r>
            <a:endParaRPr dirty="0">
              <a:latin typeface="Trebuchet MS" panose="020B0603020202020204" pitchFamily="34" charset="0"/>
            </a:endParaRPr>
          </a:p>
          <a:p>
            <a:pPr marL="0" lvl="0" indent="0" algn="l" rtl="0">
              <a:lnSpc>
                <a:spcPct val="90000"/>
              </a:lnSpc>
              <a:spcBef>
                <a:spcPts val="1000"/>
              </a:spcBef>
              <a:spcAft>
                <a:spcPts val="0"/>
              </a:spcAft>
              <a:buClr>
                <a:schemeClr val="dk1"/>
              </a:buClr>
              <a:buSzPts val="2800"/>
              <a:buNone/>
            </a:pPr>
            <a:endParaRPr dirty="0"/>
          </a:p>
        </p:txBody>
      </p:sp>
      <p:sp>
        <p:nvSpPr>
          <p:cNvPr id="386" name="Google Shape;386;p31"/>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Critical Keys to Success</a:t>
            </a:r>
            <a:endParaRPr dirty="0">
              <a:latin typeface="Trebuchet MS" panose="020B0603020202020204" pitchFamily="34" charset="0"/>
            </a:endParaRPr>
          </a:p>
        </p:txBody>
      </p:sp>
      <p:pic>
        <p:nvPicPr>
          <p:cNvPr id="387" name="Google Shape;387;p31"/>
          <p:cNvPicPr preferRelativeResize="0"/>
          <p:nvPr/>
        </p:nvPicPr>
        <p:blipFill rotWithShape="1">
          <a:blip r:embed="rId3">
            <a:alphaModFix/>
          </a:blip>
          <a:srcRect/>
          <a:stretch/>
        </p:blipFill>
        <p:spPr>
          <a:xfrm>
            <a:off x="81349" y="2168525"/>
            <a:ext cx="2428643" cy="3000375"/>
          </a:xfrm>
          <a:prstGeom prst="rect">
            <a:avLst/>
          </a:prstGeom>
          <a:noFill/>
          <a:ln>
            <a:noFill/>
          </a:ln>
        </p:spPr>
      </p:pic>
      <p:pic>
        <p:nvPicPr>
          <p:cNvPr id="388" name="Google Shape;388;p31"/>
          <p:cNvPicPr preferRelativeResize="0"/>
          <p:nvPr/>
        </p:nvPicPr>
        <p:blipFill rotWithShape="1">
          <a:blip r:embed="rId4">
            <a:alphaModFix/>
          </a:blip>
          <a:srcRect/>
          <a:stretch/>
        </p:blipFill>
        <p:spPr>
          <a:xfrm>
            <a:off x="7505700" y="50724"/>
            <a:ext cx="4604951" cy="481092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389" name="Google Shape;389;p31"/>
          <p:cNvSpPr/>
          <p:nvPr/>
        </p:nvSpPr>
        <p:spPr>
          <a:xfrm>
            <a:off x="9934343" y="2044700"/>
            <a:ext cx="429894" cy="1273568"/>
          </a:xfrm>
          <a:prstGeom prst="downArrow">
            <a:avLst>
              <a:gd name="adj1" fmla="val 50000"/>
              <a:gd name="adj2" fmla="val 50000"/>
            </a:avLst>
          </a:prstGeom>
          <a:solidFill>
            <a:srgbClr val="D36B5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0" name="Google Shape;390;p31"/>
          <p:cNvPicPr preferRelativeResize="0"/>
          <p:nvPr/>
        </p:nvPicPr>
        <p:blipFill rotWithShape="1">
          <a:blip r:embed="rId5">
            <a:alphaModFix/>
          </a:blip>
          <a:srcRect/>
          <a:stretch/>
        </p:blipFill>
        <p:spPr>
          <a:xfrm>
            <a:off x="2425700" y="2456187"/>
            <a:ext cx="5080000" cy="38100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44655"/>
    </mc:Choice>
    <mc:Fallback xmlns="">
      <p:transition spd="slow" advTm="4465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latin typeface="Trebuchet MS" panose="020B0603020202020204" pitchFamily="34" charset="0"/>
              </a:rPr>
              <a:t>When checking the spray bar for overlap, a lack of emulsion coverage between nozzles indicates?</a:t>
            </a:r>
          </a:p>
          <a:p>
            <a:pPr marL="692150" lvl="0" indent="-514350" algn="l" rtl="0">
              <a:lnSpc>
                <a:spcPct val="90000"/>
              </a:lnSpc>
              <a:spcBef>
                <a:spcPts val="0"/>
              </a:spcBef>
              <a:spcAft>
                <a:spcPts val="0"/>
              </a:spcAft>
              <a:buClr>
                <a:schemeClr val="dk1"/>
              </a:buClr>
              <a:buSzPts val="2800"/>
              <a:buAutoNum type="alphaLcParenR"/>
            </a:pPr>
            <a:r>
              <a:rPr lang="en-US" dirty="0">
                <a:latin typeface="Trebuchet MS" panose="020B0603020202020204" pitchFamily="34" charset="0"/>
              </a:rPr>
              <a:t>Bar too low</a:t>
            </a:r>
          </a:p>
          <a:p>
            <a:pPr marL="692150" lvl="0" indent="-514350" algn="l" rtl="0">
              <a:lnSpc>
                <a:spcPct val="90000"/>
              </a:lnSpc>
              <a:spcBef>
                <a:spcPts val="0"/>
              </a:spcBef>
              <a:spcAft>
                <a:spcPts val="0"/>
              </a:spcAft>
              <a:buClr>
                <a:schemeClr val="dk1"/>
              </a:buClr>
              <a:buSzPts val="2800"/>
              <a:buAutoNum type="alphaLcParenR"/>
            </a:pPr>
            <a:r>
              <a:rPr lang="en-US" dirty="0">
                <a:latin typeface="Trebuchet MS" panose="020B0603020202020204" pitchFamily="34" charset="0"/>
              </a:rPr>
              <a:t>Bar too high</a:t>
            </a:r>
            <a:endParaRPr dirty="0">
              <a:latin typeface="Trebuchet MS" panose="020B0603020202020204" pitchFamily="34" charset="0"/>
            </a:endParaRPr>
          </a:p>
        </p:txBody>
      </p:sp>
      <p:sp>
        <p:nvSpPr>
          <p:cNvPr id="236" name="Google Shape;236;p14"/>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Knowledge Check</a:t>
            </a:r>
            <a:r>
              <a:rPr lang="en-US" dirty="0"/>
              <a:t>	</a:t>
            </a:r>
            <a:endParaRPr dirty="0"/>
          </a:p>
        </p:txBody>
      </p:sp>
    </p:spTree>
    <p:extLst>
      <p:ext uri="{BB962C8B-B14F-4D97-AF65-F5344CB8AC3E}">
        <p14:creationId xmlns:p14="http://schemas.microsoft.com/office/powerpoint/2010/main" val="3019575038"/>
      </p:ext>
    </p:extLst>
  </p:cSld>
  <p:clrMapOvr>
    <a:masterClrMapping/>
  </p:clrMapOvr>
  <mc:AlternateContent xmlns:mc="http://schemas.openxmlformats.org/markup-compatibility/2006" xmlns:p14="http://schemas.microsoft.com/office/powerpoint/2010/main">
    <mc:Choice Requires="p14">
      <p:transition spd="slow" p14:dur="2000" advTm="17342"/>
    </mc:Choice>
    <mc:Fallback xmlns="">
      <p:transition spd="slow" advTm="1734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
          <p:cNvSpPr txBox="1">
            <a:spLocks noGrp="1"/>
          </p:cNvSpPr>
          <p:nvPr>
            <p:ph type="body" idx="1"/>
          </p:nvPr>
        </p:nvSpPr>
        <p:spPr>
          <a:xfrm>
            <a:off x="838200" y="1825625"/>
            <a:ext cx="10515600" cy="462427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chemeClr val="dk1"/>
              </a:buClr>
              <a:buSzPts val="2800"/>
              <a:buChar char="•"/>
            </a:pPr>
            <a:r>
              <a:rPr lang="en-US" sz="2200" dirty="0">
                <a:latin typeface="Trebuchet MS" panose="020B0603020202020204" pitchFamily="34" charset="0"/>
              </a:rPr>
              <a:t>Section 406(replace with actual standard designation)</a:t>
            </a:r>
            <a:endParaRPr sz="2200" dirty="0">
              <a:latin typeface="Trebuchet MS" panose="020B0603020202020204" pitchFamily="34" charset="0"/>
            </a:endParaRPr>
          </a:p>
          <a:p>
            <a:pPr marL="0" lvl="0" indent="0" algn="l" rtl="0">
              <a:lnSpc>
                <a:spcPct val="80000"/>
              </a:lnSpc>
              <a:spcBef>
                <a:spcPts val="1000"/>
              </a:spcBef>
              <a:spcAft>
                <a:spcPts val="0"/>
              </a:spcAft>
              <a:buClr>
                <a:schemeClr val="dk1"/>
              </a:buClr>
              <a:buSzPts val="2800"/>
              <a:buNone/>
            </a:pPr>
            <a:endParaRPr sz="2200" dirty="0">
              <a:latin typeface="Trebuchet MS" panose="020B0603020202020204" pitchFamily="34" charset="0"/>
            </a:endParaRPr>
          </a:p>
          <a:p>
            <a:pPr marL="228600" lvl="0" indent="-228600" algn="l" rtl="0">
              <a:lnSpc>
                <a:spcPct val="80000"/>
              </a:lnSpc>
              <a:spcBef>
                <a:spcPts val="1000"/>
              </a:spcBef>
              <a:spcAft>
                <a:spcPts val="0"/>
              </a:spcAft>
              <a:buClr>
                <a:schemeClr val="dk1"/>
              </a:buClr>
              <a:buSzPts val="2800"/>
              <a:buChar char="•"/>
            </a:pPr>
            <a:r>
              <a:rPr lang="en-US" sz="2200" dirty="0">
                <a:latin typeface="Trebuchet MS" panose="020B0603020202020204" pitchFamily="34" charset="0"/>
              </a:rPr>
              <a:t>Balloted through AASHTO COMP 5b - Covers construction of single application chip seals</a:t>
            </a:r>
            <a:endParaRPr sz="2200" dirty="0">
              <a:latin typeface="Trebuchet MS" panose="020B0603020202020204" pitchFamily="34" charset="0"/>
            </a:endParaRPr>
          </a:p>
          <a:p>
            <a:pPr marL="228600" lvl="0" indent="-228600" algn="l" rtl="0">
              <a:lnSpc>
                <a:spcPct val="80000"/>
              </a:lnSpc>
              <a:spcBef>
                <a:spcPts val="1000"/>
              </a:spcBef>
              <a:spcAft>
                <a:spcPts val="0"/>
              </a:spcAft>
              <a:buClr>
                <a:schemeClr val="dk1"/>
              </a:buClr>
              <a:buSzPts val="2800"/>
              <a:buChar char="•"/>
            </a:pPr>
            <a:endParaRPr lang="en-US" sz="2200" dirty="0">
              <a:latin typeface="Trebuchet MS" panose="020B0603020202020204" pitchFamily="34" charset="0"/>
            </a:endParaRPr>
          </a:p>
          <a:p>
            <a:pPr marL="228600" lvl="0" indent="-228600" algn="l" rtl="0">
              <a:lnSpc>
                <a:spcPct val="80000"/>
              </a:lnSpc>
              <a:spcBef>
                <a:spcPts val="1000"/>
              </a:spcBef>
              <a:spcAft>
                <a:spcPts val="0"/>
              </a:spcAft>
              <a:buClr>
                <a:schemeClr val="dk1"/>
              </a:buClr>
              <a:buSzPts val="2800"/>
              <a:buChar char="•"/>
            </a:pPr>
            <a:r>
              <a:rPr lang="en-US" sz="2200" dirty="0">
                <a:latin typeface="Trebuchet MS" panose="020B0603020202020204" pitchFamily="34" charset="0"/>
              </a:rPr>
              <a:t>Separate guidance document on QA </a:t>
            </a:r>
            <a:endParaRPr sz="2200" dirty="0">
              <a:latin typeface="Trebuchet MS" panose="020B0603020202020204" pitchFamily="34" charset="0"/>
            </a:endParaRPr>
          </a:p>
          <a:p>
            <a:pPr marL="228600" lvl="0" indent="-50800" algn="l" rtl="0">
              <a:lnSpc>
                <a:spcPct val="80000"/>
              </a:lnSpc>
              <a:spcBef>
                <a:spcPts val="1000"/>
              </a:spcBef>
              <a:spcAft>
                <a:spcPts val="0"/>
              </a:spcAft>
              <a:buClr>
                <a:schemeClr val="dk1"/>
              </a:buClr>
              <a:buSzPts val="2800"/>
              <a:buNone/>
            </a:pPr>
            <a:endParaRPr dirty="0"/>
          </a:p>
          <a:p>
            <a:pPr marL="228600" lvl="0" indent="-50800" algn="l" rtl="0">
              <a:lnSpc>
                <a:spcPct val="80000"/>
              </a:lnSpc>
              <a:spcBef>
                <a:spcPts val="1000"/>
              </a:spcBef>
              <a:spcAft>
                <a:spcPts val="0"/>
              </a:spcAft>
              <a:buClr>
                <a:schemeClr val="dk1"/>
              </a:buClr>
              <a:buSzPts val="2800"/>
              <a:buNone/>
            </a:pPr>
            <a:endParaRPr dirty="0"/>
          </a:p>
        </p:txBody>
      </p:sp>
      <p:sp>
        <p:nvSpPr>
          <p:cNvPr id="135" name="Google Shape;135;p2"/>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7F7F7F"/>
              </a:buClr>
              <a:buSzPts val="3959"/>
              <a:buFont typeface="Lato"/>
              <a:buNone/>
            </a:pPr>
            <a:r>
              <a:rPr lang="en-US" sz="3959" dirty="0">
                <a:solidFill>
                  <a:schemeClr val="tx1"/>
                </a:solidFill>
                <a:latin typeface="Trebuchet MS" panose="020B0603020202020204" pitchFamily="34" charset="0"/>
              </a:rPr>
              <a:t>Construction Guide Specification for</a:t>
            </a:r>
            <a:br>
              <a:rPr lang="en-US" sz="3959" dirty="0">
                <a:solidFill>
                  <a:schemeClr val="tx1"/>
                </a:solidFill>
                <a:latin typeface="Trebuchet MS" panose="020B0603020202020204" pitchFamily="34" charset="0"/>
              </a:rPr>
            </a:br>
            <a:r>
              <a:rPr lang="en-US" sz="3959" dirty="0">
                <a:solidFill>
                  <a:schemeClr val="tx1"/>
                </a:solidFill>
                <a:latin typeface="Trebuchet MS" panose="020B0603020202020204" pitchFamily="34" charset="0"/>
              </a:rPr>
              <a:t>Emulsified Asphalt Chip Seal</a:t>
            </a:r>
            <a:endParaRPr dirty="0">
              <a:solidFill>
                <a:schemeClr val="tx1"/>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4386"/>
    </mc:Choice>
    <mc:Fallback xmlns="">
      <p:transition spd="slow" advTm="3438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03"/>
        <p:cNvGrpSpPr/>
        <p:nvPr/>
      </p:nvGrpSpPr>
      <p:grpSpPr>
        <a:xfrm>
          <a:off x="0" y="0"/>
          <a:ext cx="0" cy="0"/>
          <a:chOff x="0" y="0"/>
          <a:chExt cx="0" cy="0"/>
        </a:xfrm>
      </p:grpSpPr>
      <p:sp>
        <p:nvSpPr>
          <p:cNvPr id="204" name="Google Shape;204;p11"/>
          <p:cNvSpPr txBox="1">
            <a:spLocks noGrp="1"/>
          </p:cNvSpPr>
          <p:nvPr>
            <p:ph type="title"/>
          </p:nvPr>
        </p:nvSpPr>
        <p:spPr>
          <a:xfrm>
            <a:off x="893938" y="151956"/>
            <a:ext cx="424900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4400"/>
              <a:buFont typeface="Lato"/>
              <a:buNone/>
            </a:pPr>
            <a:r>
              <a:rPr lang="en-US" dirty="0">
                <a:solidFill>
                  <a:schemeClr val="accent3"/>
                </a:solidFill>
                <a:latin typeface="Trebuchet MS" panose="020B0603020202020204" pitchFamily="34" charset="0"/>
              </a:rPr>
              <a:t>Pneumatic-Tire Rollers </a:t>
            </a:r>
            <a:endParaRPr dirty="0">
              <a:latin typeface="Trebuchet MS" panose="020B0603020202020204" pitchFamily="34" charset="0"/>
            </a:endParaRPr>
          </a:p>
        </p:txBody>
      </p:sp>
      <p:sp>
        <p:nvSpPr>
          <p:cNvPr id="205" name="Google Shape;205;p11"/>
          <p:cNvSpPr txBox="1">
            <a:spLocks noGrp="1"/>
          </p:cNvSpPr>
          <p:nvPr>
            <p:ph type="body" idx="1"/>
          </p:nvPr>
        </p:nvSpPr>
        <p:spPr>
          <a:xfrm>
            <a:off x="167950" y="1791479"/>
            <a:ext cx="6584098" cy="5265813"/>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lt1"/>
              </a:buClr>
              <a:buSzPts val="2800"/>
              <a:buNone/>
            </a:pPr>
            <a:r>
              <a:rPr lang="en-US" dirty="0">
                <a:latin typeface="Trebuchet MS" panose="020B0603020202020204" pitchFamily="34" charset="0"/>
              </a:rPr>
              <a:t>Orients aggregate to the </a:t>
            </a:r>
            <a:endParaRPr dirty="0">
              <a:latin typeface="Trebuchet MS" panose="020B0603020202020204" pitchFamily="34" charset="0"/>
            </a:endParaRPr>
          </a:p>
          <a:p>
            <a:pPr marL="0" lvl="0" indent="0" algn="l" rtl="0">
              <a:lnSpc>
                <a:spcPct val="80000"/>
              </a:lnSpc>
              <a:spcBef>
                <a:spcPts val="1000"/>
              </a:spcBef>
              <a:spcAft>
                <a:spcPts val="0"/>
              </a:spcAft>
              <a:buClr>
                <a:schemeClr val="lt1"/>
              </a:buClr>
              <a:buSzPts val="2800"/>
              <a:buNone/>
            </a:pPr>
            <a:r>
              <a:rPr lang="en-US" dirty="0">
                <a:latin typeface="Trebuchet MS" panose="020B0603020202020204" pitchFamily="34" charset="0"/>
              </a:rPr>
              <a:t>flattest side, achieves embedment</a:t>
            </a:r>
            <a:endParaRPr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400"/>
              <a:buChar char="•"/>
            </a:pPr>
            <a:r>
              <a:rPr lang="en-US" sz="2000" dirty="0">
                <a:latin typeface="Trebuchet MS" panose="020B0603020202020204" pitchFamily="34" charset="0"/>
              </a:rPr>
              <a:t>A minimum of three </a:t>
            </a:r>
            <a:endParaRPr sz="20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400"/>
              <a:buChar char="•"/>
            </a:pPr>
            <a:r>
              <a:rPr lang="en-US" sz="2000" dirty="0">
                <a:latin typeface="Trebuchet MS" panose="020B0603020202020204" pitchFamily="34" charset="0"/>
              </a:rPr>
              <a:t>Capable of ballast loading</a:t>
            </a:r>
            <a:endParaRPr sz="2000" dirty="0">
              <a:latin typeface="Trebuchet MS" panose="020B0603020202020204" pitchFamily="34" charset="0"/>
            </a:endParaRPr>
          </a:p>
          <a:p>
            <a:pPr marL="685800" lvl="1" indent="-228600">
              <a:lnSpc>
                <a:spcPct val="150000"/>
              </a:lnSpc>
              <a:spcBef>
                <a:spcPts val="1000"/>
              </a:spcBef>
            </a:pPr>
            <a:r>
              <a:rPr lang="en-US" sz="1600" dirty="0">
                <a:latin typeface="Trebuchet MS" panose="020B0603020202020204" pitchFamily="34" charset="0"/>
              </a:rPr>
              <a:t>Weight variable from 6 to 8 tons to achieve a minimum contact pressure of 80 </a:t>
            </a:r>
            <a:r>
              <a:rPr lang="en-US" sz="1600" dirty="0" err="1">
                <a:latin typeface="Trebuchet MS" panose="020B0603020202020204" pitchFamily="34" charset="0"/>
              </a:rPr>
              <a:t>lb</a:t>
            </a:r>
            <a:r>
              <a:rPr lang="en-US" sz="1600" dirty="0">
                <a:latin typeface="Trebuchet MS" panose="020B0603020202020204" pitchFamily="34" charset="0"/>
              </a:rPr>
              <a:t>/in</a:t>
            </a:r>
            <a:r>
              <a:rPr lang="en-US" sz="1600" baseline="30000" dirty="0">
                <a:latin typeface="Trebuchet MS" panose="020B0603020202020204" pitchFamily="34" charset="0"/>
              </a:rPr>
              <a:t>2</a:t>
            </a:r>
            <a:endParaRPr sz="16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400"/>
              <a:buChar char="•"/>
            </a:pPr>
            <a:r>
              <a:rPr lang="en-US" sz="2000" dirty="0">
                <a:latin typeface="Trebuchet MS" panose="020B0603020202020204" pitchFamily="34" charset="0"/>
              </a:rPr>
              <a:t>Steel-wheel rollers have seen success when used as the final roller.  </a:t>
            </a:r>
            <a:endParaRPr sz="2000" dirty="0">
              <a:latin typeface="Trebuchet MS" panose="020B0603020202020204" pitchFamily="34" charset="0"/>
            </a:endParaRPr>
          </a:p>
          <a:p>
            <a:pPr marL="0" lvl="0" indent="0" algn="l" rtl="0">
              <a:lnSpc>
                <a:spcPct val="80000"/>
              </a:lnSpc>
              <a:spcBef>
                <a:spcPts val="1000"/>
              </a:spcBef>
              <a:spcAft>
                <a:spcPts val="0"/>
              </a:spcAft>
              <a:buClr>
                <a:schemeClr val="accent1"/>
              </a:buClr>
              <a:buSzPts val="2400"/>
              <a:buNone/>
            </a:pPr>
            <a:r>
              <a:rPr lang="en-US" sz="2400" b="1" i="1" dirty="0">
                <a:solidFill>
                  <a:schemeClr val="accent1"/>
                </a:solidFill>
                <a:latin typeface="Trebuchet MS" panose="020B0603020202020204" pitchFamily="34" charset="0"/>
              </a:rPr>
              <a:t>Guidance provided in Section 406.5.1.3</a:t>
            </a:r>
            <a:endParaRPr dirty="0">
              <a:latin typeface="Trebuchet MS" panose="020B0603020202020204" pitchFamily="34" charset="0"/>
            </a:endParaRPr>
          </a:p>
          <a:p>
            <a:pPr marL="228600" lvl="0" indent="-114300" algn="l" rtl="0">
              <a:lnSpc>
                <a:spcPct val="80000"/>
              </a:lnSpc>
              <a:spcBef>
                <a:spcPts val="1000"/>
              </a:spcBef>
              <a:spcAft>
                <a:spcPts val="0"/>
              </a:spcAft>
              <a:buClr>
                <a:schemeClr val="lt1"/>
              </a:buClr>
              <a:buSzPts val="1800"/>
              <a:buNone/>
            </a:pPr>
            <a:endParaRPr sz="1800" dirty="0"/>
          </a:p>
        </p:txBody>
      </p:sp>
      <p:sp>
        <p:nvSpPr>
          <p:cNvPr id="206" name="Google Shape;206;p11"/>
          <p:cNvSpPr/>
          <p:nvPr/>
        </p:nvSpPr>
        <p:spPr>
          <a:xfrm flipH="1">
            <a:off x="4933310" y="1"/>
            <a:ext cx="6488456" cy="3036711"/>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7" name="Google Shape;207;p11"/>
          <p:cNvPicPr preferRelativeResize="0"/>
          <p:nvPr/>
        </p:nvPicPr>
        <p:blipFill rotWithShape="1">
          <a:blip r:embed="rId3">
            <a:alphaModFix/>
          </a:blip>
          <a:srcRect t="24031" r="2" b="13637"/>
          <a:stretch/>
        </p:blipFill>
        <p:spPr>
          <a:xfrm>
            <a:off x="5142944" y="3"/>
            <a:ext cx="6069184" cy="2839783"/>
          </a:xfrm>
          <a:custGeom>
            <a:avLst/>
            <a:gdLst/>
            <a:ahLst/>
            <a:cxnLst/>
            <a:rect l="l" t="t" r="r" b="b"/>
            <a:pathLst>
              <a:path w="6069184" h="2839783" extrusionOk="0">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ln>
            <a:noFill/>
          </a:ln>
        </p:spPr>
      </p:pic>
      <p:sp>
        <p:nvSpPr>
          <p:cNvPr id="208" name="Google Shape;208;p11"/>
          <p:cNvSpPr/>
          <p:nvPr/>
        </p:nvSpPr>
        <p:spPr>
          <a:xfrm flipH="1">
            <a:off x="6993989" y="2900758"/>
            <a:ext cx="5198011" cy="3957242"/>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9" name="Google Shape;209;p11" descr="A truck that is driving down the road&#10;&#10;Description automatically generated"/>
          <p:cNvPicPr preferRelativeResize="0"/>
          <p:nvPr/>
        </p:nvPicPr>
        <p:blipFill rotWithShape="1">
          <a:blip r:embed="rId4">
            <a:alphaModFix/>
          </a:blip>
          <a:srcRect l="903" r="9336" b="1"/>
          <a:stretch/>
        </p:blipFill>
        <p:spPr>
          <a:xfrm>
            <a:off x="7190587" y="3124784"/>
            <a:ext cx="5001415" cy="3733214"/>
          </a:xfrm>
          <a:custGeom>
            <a:avLst/>
            <a:gdLst/>
            <a:ahLst/>
            <a:cxnLst/>
            <a:rect l="l" t="t" r="r" b="b"/>
            <a:pathLst>
              <a:path w="5001415" h="3733214" extrusionOk="0">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41207"/>
    </mc:Choice>
    <mc:Fallback xmlns="">
      <p:transition spd="slow" advTm="4120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13"/>
        <p:cNvGrpSpPr/>
        <p:nvPr/>
      </p:nvGrpSpPr>
      <p:grpSpPr>
        <a:xfrm>
          <a:off x="0" y="0"/>
          <a:ext cx="0" cy="0"/>
          <a:chOff x="0" y="0"/>
          <a:chExt cx="0" cy="0"/>
        </a:xfrm>
      </p:grpSpPr>
      <p:sp>
        <p:nvSpPr>
          <p:cNvPr id="214" name="Google Shape;214;p12"/>
          <p:cNvSpPr txBox="1">
            <a:spLocks noGrp="1"/>
          </p:cNvSpPr>
          <p:nvPr>
            <p:ph type="title"/>
          </p:nvPr>
        </p:nvSpPr>
        <p:spPr>
          <a:xfrm>
            <a:off x="1575540" y="-60969"/>
            <a:ext cx="4249006"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3"/>
              </a:buClr>
              <a:buSzPts val="4400"/>
              <a:buFont typeface="Lato"/>
              <a:buNone/>
            </a:pPr>
            <a:r>
              <a:rPr lang="en-US" dirty="0">
                <a:solidFill>
                  <a:schemeClr val="accent3"/>
                </a:solidFill>
                <a:latin typeface="Trebuchet MS" panose="020B0603020202020204" pitchFamily="34" charset="0"/>
              </a:rPr>
              <a:t>Brooms</a:t>
            </a:r>
            <a:endParaRPr dirty="0">
              <a:latin typeface="Trebuchet MS" panose="020B0603020202020204" pitchFamily="34" charset="0"/>
            </a:endParaRPr>
          </a:p>
        </p:txBody>
      </p:sp>
      <p:sp>
        <p:nvSpPr>
          <p:cNvPr id="215" name="Google Shape;215;p12"/>
          <p:cNvSpPr txBox="1">
            <a:spLocks noGrp="1"/>
          </p:cNvSpPr>
          <p:nvPr>
            <p:ph type="body" idx="1"/>
          </p:nvPr>
        </p:nvSpPr>
        <p:spPr>
          <a:xfrm>
            <a:off x="396780" y="3350981"/>
            <a:ext cx="6158023" cy="3181684"/>
          </a:xfrm>
          <a:prstGeom prst="rect">
            <a:avLst/>
          </a:prstGeom>
          <a:noFill/>
          <a:ln>
            <a:noFill/>
          </a:ln>
        </p:spPr>
        <p:txBody>
          <a:bodyPr spcFirstLastPara="1" wrap="square" lIns="91425" tIns="45700" rIns="91425" bIns="45700" anchor="t" anchorCtr="0">
            <a:normAutofit lnSpcReduction="10000"/>
          </a:bodyPr>
          <a:lstStyle/>
          <a:p>
            <a:pPr marL="228600" lvl="0" indent="-120650" algn="l" rtl="0">
              <a:lnSpc>
                <a:spcPct val="90000"/>
              </a:lnSpc>
              <a:spcBef>
                <a:spcPts val="0"/>
              </a:spcBef>
              <a:spcAft>
                <a:spcPts val="0"/>
              </a:spcAft>
              <a:buClr>
                <a:schemeClr val="lt1"/>
              </a:buClr>
              <a:buSzPts val="1700"/>
              <a:buNone/>
            </a:pPr>
            <a:endParaRPr sz="1700" dirty="0"/>
          </a:p>
          <a:p>
            <a:pPr marL="228600" lvl="0" indent="-228600" algn="l" rtl="0">
              <a:lnSpc>
                <a:spcPct val="150000"/>
              </a:lnSpc>
              <a:spcBef>
                <a:spcPts val="1000"/>
              </a:spcBef>
              <a:spcAft>
                <a:spcPts val="0"/>
              </a:spcAft>
              <a:buClr>
                <a:schemeClr val="lt1"/>
              </a:buClr>
              <a:buSzPts val="2400"/>
              <a:buChar char="•"/>
            </a:pPr>
            <a:r>
              <a:rPr lang="en-US" sz="2400" dirty="0">
                <a:latin typeface="Trebuchet MS" panose="020B0603020202020204" pitchFamily="34" charset="0"/>
              </a:rPr>
              <a:t>Motorized</a:t>
            </a:r>
            <a:endParaRPr sz="24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400"/>
              <a:buChar char="•"/>
            </a:pPr>
            <a:r>
              <a:rPr lang="en-US" sz="2400" dirty="0">
                <a:latin typeface="Trebuchet MS" panose="020B0603020202020204" pitchFamily="34" charset="0"/>
              </a:rPr>
              <a:t>Vertical pressure control</a:t>
            </a:r>
            <a:endParaRPr sz="24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400"/>
              <a:buChar char="•"/>
            </a:pPr>
            <a:r>
              <a:rPr lang="en-US" sz="2400" dirty="0">
                <a:latin typeface="Trebuchet MS" panose="020B0603020202020204" pitchFamily="34" charset="0"/>
              </a:rPr>
              <a:t>Plastic bristles</a:t>
            </a:r>
            <a:endParaRPr sz="2400" dirty="0">
              <a:latin typeface="Trebuchet MS" panose="020B0603020202020204" pitchFamily="34" charset="0"/>
            </a:endParaRPr>
          </a:p>
          <a:p>
            <a:pPr marL="0" lvl="0" indent="0" algn="l" rtl="0">
              <a:lnSpc>
                <a:spcPct val="90000"/>
              </a:lnSpc>
              <a:spcBef>
                <a:spcPts val="1000"/>
              </a:spcBef>
              <a:spcAft>
                <a:spcPts val="0"/>
              </a:spcAft>
              <a:buClr>
                <a:schemeClr val="lt1"/>
              </a:buClr>
              <a:buSzPts val="2400"/>
              <a:buNone/>
            </a:pPr>
            <a:endParaRPr sz="2400" dirty="0">
              <a:latin typeface="Trebuchet MS" panose="020B0603020202020204" pitchFamily="34" charset="0"/>
            </a:endParaRPr>
          </a:p>
          <a:p>
            <a:pPr marL="0" lvl="0" indent="0" algn="l" rtl="0">
              <a:lnSpc>
                <a:spcPct val="90000"/>
              </a:lnSpc>
              <a:spcBef>
                <a:spcPts val="1000"/>
              </a:spcBef>
              <a:spcAft>
                <a:spcPts val="0"/>
              </a:spcAft>
              <a:buClr>
                <a:srgbClr val="00B0F0"/>
              </a:buClr>
              <a:buSzPts val="2400"/>
              <a:buNone/>
            </a:pPr>
            <a:r>
              <a:rPr lang="en-US" sz="2400" i="1" dirty="0">
                <a:solidFill>
                  <a:srgbClr val="00B0F0"/>
                </a:solidFill>
                <a:latin typeface="Trebuchet MS" panose="020B0603020202020204" pitchFamily="34" charset="0"/>
              </a:rPr>
              <a:t>Guidance provided in section 406.5.5.7</a:t>
            </a:r>
            <a:endParaRPr dirty="0">
              <a:latin typeface="Trebuchet MS" panose="020B0603020202020204" pitchFamily="34" charset="0"/>
            </a:endParaRPr>
          </a:p>
        </p:txBody>
      </p:sp>
      <p:sp>
        <p:nvSpPr>
          <p:cNvPr id="216" name="Google Shape;216;p12"/>
          <p:cNvSpPr/>
          <p:nvPr/>
        </p:nvSpPr>
        <p:spPr>
          <a:xfrm flipH="1">
            <a:off x="4933310" y="1"/>
            <a:ext cx="6488456" cy="3036711"/>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7" name="Google Shape;217;p12"/>
          <p:cNvPicPr preferRelativeResize="0"/>
          <p:nvPr/>
        </p:nvPicPr>
        <p:blipFill rotWithShape="1">
          <a:blip r:embed="rId3">
            <a:alphaModFix/>
          </a:blip>
          <a:srcRect t="23421" b="12919"/>
          <a:stretch/>
        </p:blipFill>
        <p:spPr>
          <a:xfrm>
            <a:off x="5142944" y="3"/>
            <a:ext cx="6069184" cy="2839783"/>
          </a:xfrm>
          <a:custGeom>
            <a:avLst/>
            <a:gdLst/>
            <a:ahLst/>
            <a:cxnLst/>
            <a:rect l="l" t="t" r="r" b="b"/>
            <a:pathLst>
              <a:path w="6069184" h="2839783" extrusionOk="0">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ln>
            <a:noFill/>
          </a:ln>
        </p:spPr>
      </p:pic>
      <p:sp>
        <p:nvSpPr>
          <p:cNvPr id="218" name="Google Shape;218;p12"/>
          <p:cNvSpPr/>
          <p:nvPr/>
        </p:nvSpPr>
        <p:spPr>
          <a:xfrm flipH="1">
            <a:off x="6993989" y="2900758"/>
            <a:ext cx="5198011" cy="3957242"/>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9" name="Google Shape;219;p12"/>
          <p:cNvPicPr preferRelativeResize="0"/>
          <p:nvPr/>
        </p:nvPicPr>
        <p:blipFill rotWithShape="1">
          <a:blip r:embed="rId4">
            <a:alphaModFix/>
          </a:blip>
          <a:srcRect r="4" b="479"/>
          <a:stretch/>
        </p:blipFill>
        <p:spPr>
          <a:xfrm>
            <a:off x="7190587" y="3124784"/>
            <a:ext cx="5001415" cy="3733214"/>
          </a:xfrm>
          <a:custGeom>
            <a:avLst/>
            <a:gdLst/>
            <a:ahLst/>
            <a:cxnLst/>
            <a:rect l="l" t="t" r="r" b="b"/>
            <a:pathLst>
              <a:path w="5001415" h="3733214" extrusionOk="0">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ln>
            <a:noFill/>
          </a:ln>
        </p:spPr>
      </p:pic>
      <p:sp>
        <p:nvSpPr>
          <p:cNvPr id="220" name="Google Shape;220;p12"/>
          <p:cNvSpPr/>
          <p:nvPr/>
        </p:nvSpPr>
        <p:spPr>
          <a:xfrm>
            <a:off x="396781" y="1781321"/>
            <a:ext cx="7608883" cy="13849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0" i="0" u="none" strike="noStrike" cap="none" dirty="0">
                <a:solidFill>
                  <a:schemeClr val="lt1"/>
                </a:solidFill>
                <a:latin typeface="Trebuchet MS" panose="020B0603020202020204" pitchFamily="34" charset="0"/>
                <a:ea typeface="Lato"/>
                <a:cs typeface="Lato"/>
                <a:sym typeface="Lato"/>
              </a:rPr>
              <a:t>Cleans the road surface before</a:t>
            </a:r>
            <a:endParaRPr sz="2800" dirty="0">
              <a:latin typeface="Trebuchet MS" panose="020B0603020202020204" pitchFamily="34" charset="0"/>
            </a:endParaRPr>
          </a:p>
          <a:p>
            <a:pPr marL="0" marR="0" lvl="0" indent="0" algn="l" rtl="0">
              <a:spcBef>
                <a:spcPts val="0"/>
              </a:spcBef>
              <a:spcAft>
                <a:spcPts val="0"/>
              </a:spcAft>
              <a:buNone/>
            </a:pPr>
            <a:r>
              <a:rPr lang="en-US" sz="2800" dirty="0">
                <a:solidFill>
                  <a:schemeClr val="lt1"/>
                </a:solidFill>
                <a:latin typeface="Trebuchet MS" panose="020B0603020202020204" pitchFamily="34" charset="0"/>
                <a:ea typeface="Lato"/>
                <a:cs typeface="Lato"/>
                <a:sym typeface="Lato"/>
              </a:rPr>
              <a:t>emulsion is applied and after </a:t>
            </a:r>
            <a:endParaRPr sz="2800" dirty="0">
              <a:latin typeface="Trebuchet MS" panose="020B0603020202020204" pitchFamily="34" charset="0"/>
            </a:endParaRPr>
          </a:p>
          <a:p>
            <a:pPr marL="0" marR="0" lvl="0" indent="0" algn="l" rtl="0">
              <a:spcBef>
                <a:spcPts val="0"/>
              </a:spcBef>
              <a:spcAft>
                <a:spcPts val="0"/>
              </a:spcAft>
              <a:buNone/>
            </a:pPr>
            <a:r>
              <a:rPr lang="en-US" sz="2800" dirty="0">
                <a:solidFill>
                  <a:schemeClr val="lt1"/>
                </a:solidFill>
                <a:latin typeface="Trebuchet MS" panose="020B0603020202020204" pitchFamily="34" charset="0"/>
                <a:ea typeface="Lato"/>
                <a:cs typeface="Lato"/>
                <a:sym typeface="Lato"/>
              </a:rPr>
              <a:t>aggregate is rolled</a:t>
            </a:r>
            <a:endParaRPr sz="2800" dirty="0">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3904"/>
    </mc:Choice>
    <mc:Fallback xmlns="">
      <p:transition spd="slow" advTm="3390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1077825" y="110428"/>
            <a:ext cx="4249006"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3"/>
              </a:buClr>
              <a:buSzPts val="4400"/>
              <a:buFont typeface="Lato"/>
              <a:buNone/>
            </a:pPr>
            <a:r>
              <a:rPr lang="en-US" dirty="0">
                <a:solidFill>
                  <a:schemeClr val="accent3"/>
                </a:solidFill>
                <a:latin typeface="Trebuchet MS" panose="020B0603020202020204" pitchFamily="34" charset="0"/>
              </a:rPr>
              <a:t>Haul Trucks</a:t>
            </a:r>
            <a:endParaRPr dirty="0">
              <a:latin typeface="Trebuchet MS" panose="020B0603020202020204" pitchFamily="34" charset="0"/>
            </a:endParaRPr>
          </a:p>
        </p:txBody>
      </p:sp>
      <p:sp>
        <p:nvSpPr>
          <p:cNvPr id="226" name="Google Shape;226;p13"/>
          <p:cNvSpPr txBox="1">
            <a:spLocks noGrp="1"/>
          </p:cNvSpPr>
          <p:nvPr>
            <p:ph type="body" idx="1"/>
          </p:nvPr>
        </p:nvSpPr>
        <p:spPr>
          <a:xfrm>
            <a:off x="423511" y="1546417"/>
            <a:ext cx="5349327" cy="5201156"/>
          </a:xfrm>
          <a:prstGeom prst="rect">
            <a:avLst/>
          </a:prstGeom>
          <a:noFill/>
          <a:ln>
            <a:noFill/>
          </a:ln>
        </p:spPr>
        <p:txBody>
          <a:bodyPr spcFirstLastPara="1" wrap="square" lIns="91425" tIns="45700" rIns="91425" bIns="45700" anchor="t" anchorCtr="0">
            <a:normAutofit/>
          </a:bodyPr>
          <a:lstStyle/>
          <a:p>
            <a:pPr marL="228600" lvl="0" indent="-114300" algn="l" rtl="0">
              <a:lnSpc>
                <a:spcPct val="90000"/>
              </a:lnSpc>
              <a:spcBef>
                <a:spcPts val="0"/>
              </a:spcBef>
              <a:spcAft>
                <a:spcPts val="0"/>
              </a:spcAft>
              <a:buClr>
                <a:schemeClr val="lt1"/>
              </a:buClr>
              <a:buSzPts val="1800"/>
              <a:buNone/>
            </a:pPr>
            <a:endParaRPr sz="1800" dirty="0"/>
          </a:p>
          <a:p>
            <a:pPr marL="0" lvl="0" indent="0" algn="l" rtl="0">
              <a:lnSpc>
                <a:spcPct val="90000"/>
              </a:lnSpc>
              <a:spcBef>
                <a:spcPts val="1000"/>
              </a:spcBef>
              <a:spcAft>
                <a:spcPts val="0"/>
              </a:spcAft>
              <a:buClr>
                <a:schemeClr val="lt1"/>
              </a:buClr>
              <a:buSzPts val="2800"/>
              <a:buNone/>
            </a:pPr>
            <a:r>
              <a:rPr lang="en-US" dirty="0">
                <a:latin typeface="Trebuchet MS" panose="020B0603020202020204" pitchFamily="34" charset="0"/>
              </a:rPr>
              <a:t>Hauls aggregate to the spreader</a:t>
            </a:r>
            <a:endParaRPr dirty="0">
              <a:latin typeface="Trebuchet MS" panose="020B0603020202020204" pitchFamily="34" charset="0"/>
            </a:endParaRPr>
          </a:p>
          <a:p>
            <a:pPr marL="228600" lvl="0" indent="-114300" algn="l" rtl="0">
              <a:lnSpc>
                <a:spcPct val="90000"/>
              </a:lnSpc>
              <a:spcBef>
                <a:spcPts val="1000"/>
              </a:spcBef>
              <a:spcAft>
                <a:spcPts val="0"/>
              </a:spcAft>
              <a:buClr>
                <a:schemeClr val="lt1"/>
              </a:buClr>
              <a:buSzPts val="1800"/>
              <a:buNone/>
            </a:pPr>
            <a:endParaRPr sz="18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400"/>
              <a:buChar char="•"/>
            </a:pPr>
            <a:r>
              <a:rPr lang="en-US" sz="2000" dirty="0">
                <a:latin typeface="Trebuchet MS" panose="020B0603020202020204" pitchFamily="34" charset="0"/>
              </a:rPr>
              <a:t>Use trucks of uniform capacity.</a:t>
            </a:r>
            <a:endParaRPr sz="20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400"/>
              <a:buChar char="•"/>
            </a:pPr>
            <a:r>
              <a:rPr lang="en-US" sz="2000" dirty="0">
                <a:latin typeface="Trebuchet MS" panose="020B0603020202020204" pitchFamily="34" charset="0"/>
              </a:rPr>
              <a:t>Provide documentation showing measurements and calculation in cubic yards.</a:t>
            </a:r>
            <a:endParaRPr sz="20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400"/>
              <a:buChar char="•"/>
            </a:pPr>
            <a:r>
              <a:rPr lang="en-US" sz="2000" dirty="0">
                <a:latin typeface="Trebuchet MS" panose="020B0603020202020204" pitchFamily="34" charset="0"/>
              </a:rPr>
              <a:t>Clearly mark the calibrated level. </a:t>
            </a:r>
          </a:p>
          <a:p>
            <a:pPr marL="0" lvl="0" indent="0" algn="l" rtl="0">
              <a:lnSpc>
                <a:spcPct val="150000"/>
              </a:lnSpc>
              <a:spcBef>
                <a:spcPts val="1000"/>
              </a:spcBef>
              <a:spcAft>
                <a:spcPts val="0"/>
              </a:spcAft>
              <a:buClr>
                <a:schemeClr val="lt1"/>
              </a:buClr>
              <a:buSzPts val="2400"/>
              <a:buNone/>
            </a:pPr>
            <a:endParaRPr sz="2000" dirty="0">
              <a:latin typeface="Trebuchet MS" panose="020B0603020202020204" pitchFamily="34" charset="0"/>
            </a:endParaRPr>
          </a:p>
          <a:p>
            <a:pPr marL="228600" lvl="0" indent="-114300" algn="l" rtl="0">
              <a:lnSpc>
                <a:spcPct val="90000"/>
              </a:lnSpc>
              <a:spcBef>
                <a:spcPts val="1000"/>
              </a:spcBef>
              <a:spcAft>
                <a:spcPts val="0"/>
              </a:spcAft>
              <a:buClr>
                <a:schemeClr val="lt1"/>
              </a:buClr>
              <a:buSzPts val="1800"/>
              <a:buNone/>
            </a:pPr>
            <a:endParaRPr sz="1800" dirty="0"/>
          </a:p>
        </p:txBody>
      </p:sp>
      <p:sp>
        <p:nvSpPr>
          <p:cNvPr id="227" name="Google Shape;227;p13"/>
          <p:cNvSpPr/>
          <p:nvPr/>
        </p:nvSpPr>
        <p:spPr>
          <a:xfrm flipH="1">
            <a:off x="4933310" y="1"/>
            <a:ext cx="6488456" cy="3036711"/>
          </a:xfrm>
          <a:custGeom>
            <a:avLst/>
            <a:gdLst/>
            <a:ahLst/>
            <a:cxnLst/>
            <a:rect l="l" t="t" r="r" b="b"/>
            <a:pathLst>
              <a:path w="6488456" h="3036711" extrusionOk="0">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8" name="Google Shape;228;p13" descr="A truck is parked on the side of a road&#10;&#10;Description automatically generated"/>
          <p:cNvPicPr preferRelativeResize="0"/>
          <p:nvPr/>
        </p:nvPicPr>
        <p:blipFill rotWithShape="1">
          <a:blip r:embed="rId3">
            <a:alphaModFix/>
          </a:blip>
          <a:srcRect t="6666" b="30946"/>
          <a:stretch/>
        </p:blipFill>
        <p:spPr>
          <a:xfrm>
            <a:off x="5142944" y="3"/>
            <a:ext cx="6069184" cy="2839783"/>
          </a:xfrm>
          <a:custGeom>
            <a:avLst/>
            <a:gdLst/>
            <a:ahLst/>
            <a:cxnLst/>
            <a:rect l="l" t="t" r="r" b="b"/>
            <a:pathLst>
              <a:path w="6069184" h="2839783" extrusionOk="0">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ln>
            <a:noFill/>
          </a:ln>
        </p:spPr>
      </p:pic>
      <p:sp>
        <p:nvSpPr>
          <p:cNvPr id="229" name="Google Shape;229;p13"/>
          <p:cNvSpPr/>
          <p:nvPr/>
        </p:nvSpPr>
        <p:spPr>
          <a:xfrm flipH="1">
            <a:off x="6993989" y="2900758"/>
            <a:ext cx="5198011" cy="3957242"/>
          </a:xfrm>
          <a:custGeom>
            <a:avLst/>
            <a:gdLst/>
            <a:ahLst/>
            <a:cxnLst/>
            <a:rect l="l" t="t" r="r" b="b"/>
            <a:pathLst>
              <a:path w="5198011" h="3957242" extrusionOk="0">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0" name="Google Shape;230;p13" descr="A truck driving down a dirt road&#10;&#10;Description automatically generated"/>
          <p:cNvPicPr preferRelativeResize="0"/>
          <p:nvPr/>
        </p:nvPicPr>
        <p:blipFill rotWithShape="1">
          <a:blip r:embed="rId4">
            <a:alphaModFix/>
          </a:blip>
          <a:srcRect r="4" b="479"/>
          <a:stretch/>
        </p:blipFill>
        <p:spPr>
          <a:xfrm>
            <a:off x="7190587" y="3124784"/>
            <a:ext cx="5001415" cy="3733214"/>
          </a:xfrm>
          <a:custGeom>
            <a:avLst/>
            <a:gdLst/>
            <a:ahLst/>
            <a:cxnLst/>
            <a:rect l="l" t="t" r="r" b="b"/>
            <a:pathLst>
              <a:path w="5001415" h="3733214" extrusionOk="0">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3435"/>
    </mc:Choice>
    <mc:Fallback xmlns="">
      <p:transition spd="slow" advTm="3343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r>
              <a:rPr lang="en-US" dirty="0">
                <a:latin typeface="Trebuchet MS" panose="020B0603020202020204" pitchFamily="34" charset="0"/>
              </a:rPr>
              <a:t>Should 3 steel wheel rollers be used in place of rubber tire rollers?</a:t>
            </a:r>
          </a:p>
          <a:p>
            <a:pPr marL="692150" lvl="0" indent="-514350" algn="l" rtl="0">
              <a:lnSpc>
                <a:spcPct val="90000"/>
              </a:lnSpc>
              <a:spcBef>
                <a:spcPts val="0"/>
              </a:spcBef>
              <a:spcAft>
                <a:spcPts val="0"/>
              </a:spcAft>
              <a:buClr>
                <a:schemeClr val="dk1"/>
              </a:buClr>
              <a:buSzPts val="2800"/>
              <a:buAutoNum type="alphaLcParenR"/>
            </a:pPr>
            <a:r>
              <a:rPr lang="en-US" dirty="0">
                <a:latin typeface="Trebuchet MS" panose="020B0603020202020204" pitchFamily="34" charset="0"/>
              </a:rPr>
              <a:t>True</a:t>
            </a:r>
          </a:p>
          <a:p>
            <a:pPr marL="692150" lvl="0" indent="-514350" algn="l" rtl="0">
              <a:lnSpc>
                <a:spcPct val="90000"/>
              </a:lnSpc>
              <a:spcBef>
                <a:spcPts val="0"/>
              </a:spcBef>
              <a:spcAft>
                <a:spcPts val="0"/>
              </a:spcAft>
              <a:buClr>
                <a:schemeClr val="dk1"/>
              </a:buClr>
              <a:buSzPts val="2800"/>
              <a:buAutoNum type="alphaLcParenR"/>
            </a:pPr>
            <a:r>
              <a:rPr lang="en-US" dirty="0">
                <a:latin typeface="Trebuchet MS" panose="020B0603020202020204" pitchFamily="34" charset="0"/>
              </a:rPr>
              <a:t>False</a:t>
            </a:r>
            <a:endParaRPr dirty="0">
              <a:latin typeface="Trebuchet MS" panose="020B0603020202020204" pitchFamily="34" charset="0"/>
            </a:endParaRPr>
          </a:p>
        </p:txBody>
      </p:sp>
      <p:sp>
        <p:nvSpPr>
          <p:cNvPr id="236" name="Google Shape;236;p14"/>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Knowledge Check</a:t>
            </a:r>
            <a:r>
              <a:rPr lang="en-US" dirty="0"/>
              <a:t>	</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22020"/>
    </mc:Choice>
    <mc:Fallback xmlns="">
      <p:transition spd="slow" advTm="2202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ebuchet MS" panose="020B0603020202020204" pitchFamily="34" charset="0"/>
              </a:rPr>
              <a:t>Construction – Public Notification</a:t>
            </a:r>
          </a:p>
        </p:txBody>
      </p:sp>
      <p:pic>
        <p:nvPicPr>
          <p:cNvPr id="7" name="Picture 6">
            <a:extLst>
              <a:ext uri="{FF2B5EF4-FFF2-40B4-BE49-F238E27FC236}">
                <a16:creationId xmlns:a16="http://schemas.microsoft.com/office/drawing/2014/main" id="{A1027641-8F5E-4D92-8974-53395AD56099}"/>
              </a:ext>
            </a:extLst>
          </p:cNvPr>
          <p:cNvPicPr>
            <a:picLocks noChangeAspect="1"/>
          </p:cNvPicPr>
          <p:nvPr/>
        </p:nvPicPr>
        <p:blipFill rotWithShape="1">
          <a:blip r:embed="rId3"/>
          <a:srcRect l="18457" t="32293" r="33262" b="19791"/>
          <a:stretch/>
        </p:blipFill>
        <p:spPr>
          <a:xfrm>
            <a:off x="3060645" y="2411413"/>
            <a:ext cx="5400309" cy="3014737"/>
          </a:xfrm>
          <a:prstGeom prst="rect">
            <a:avLst/>
          </a:prstGeom>
        </p:spPr>
      </p:pic>
      <p:pic>
        <p:nvPicPr>
          <p:cNvPr id="6" name="Picture 5">
            <a:extLst>
              <a:ext uri="{FF2B5EF4-FFF2-40B4-BE49-F238E27FC236}">
                <a16:creationId xmlns:a16="http://schemas.microsoft.com/office/drawing/2014/main" id="{514FF978-21B0-45EF-8772-BF01468DB7D2}"/>
              </a:ext>
            </a:extLst>
          </p:cNvPr>
          <p:cNvPicPr>
            <a:picLocks noChangeAspect="1"/>
          </p:cNvPicPr>
          <p:nvPr/>
        </p:nvPicPr>
        <p:blipFill rotWithShape="1">
          <a:blip r:embed="rId4"/>
          <a:srcRect l="25019" t="23333" r="59746" b="13229"/>
          <a:stretch/>
        </p:blipFill>
        <p:spPr>
          <a:xfrm>
            <a:off x="741400" y="1743509"/>
            <a:ext cx="1857374" cy="4350544"/>
          </a:xfrm>
          <a:prstGeom prst="rect">
            <a:avLst/>
          </a:prstGeom>
        </p:spPr>
      </p:pic>
      <p:pic>
        <p:nvPicPr>
          <p:cNvPr id="4" name="Picture 2">
            <a:extLst>
              <a:ext uri="{FF2B5EF4-FFF2-40B4-BE49-F238E27FC236}">
                <a16:creationId xmlns:a16="http://schemas.microsoft.com/office/drawing/2014/main" id="{18097993-C3BD-47ED-964F-BB4A5CCFB148}"/>
              </a:ext>
            </a:extLst>
          </p:cNvPr>
          <p:cNvPicPr>
            <a:picLocks noChangeAspect="1" noChangeArrowheads="1"/>
          </p:cNvPicPr>
          <p:nvPr/>
        </p:nvPicPr>
        <p:blipFill>
          <a:blip r:embed="rId5" cstate="print"/>
          <a:srcRect l="42121" t="26680" r="18896" b="34833"/>
          <a:stretch>
            <a:fillRect/>
          </a:stretch>
        </p:blipFill>
        <p:spPr bwMode="auto">
          <a:xfrm>
            <a:off x="8627606" y="2213632"/>
            <a:ext cx="3251775" cy="3410298"/>
          </a:xfrm>
          <a:prstGeom prst="rect">
            <a:avLst/>
          </a:prstGeom>
          <a:noFill/>
          <a:ln w="9525">
            <a:noFill/>
            <a:miter lim="800000"/>
            <a:headEnd/>
            <a:tailEnd/>
          </a:ln>
          <a:effectLst/>
        </p:spPr>
      </p:pic>
    </p:spTree>
    <p:extLst>
      <p:ext uri="{BB962C8B-B14F-4D97-AF65-F5344CB8AC3E}">
        <p14:creationId xmlns:p14="http://schemas.microsoft.com/office/powerpoint/2010/main" val="1156609692"/>
      </p:ext>
    </p:extLst>
  </p:cSld>
  <p:clrMapOvr>
    <a:masterClrMapping/>
  </p:clrMapOvr>
  <mc:AlternateContent xmlns:mc="http://schemas.openxmlformats.org/markup-compatibility/2006" xmlns:p14="http://schemas.microsoft.com/office/powerpoint/2010/main">
    <mc:Choice Requires="p14">
      <p:transition spd="slow" p14:dur="2000" advTm="36068"/>
    </mc:Choice>
    <mc:Fallback xmlns="">
      <p:transition spd="slow" advTm="3606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9"/>
        <p:cNvGrpSpPr/>
        <p:nvPr/>
      </p:nvGrpSpPr>
      <p:grpSpPr>
        <a:xfrm>
          <a:off x="0" y="0"/>
          <a:ext cx="0" cy="0"/>
          <a:chOff x="0" y="0"/>
          <a:chExt cx="0" cy="0"/>
        </a:xfrm>
      </p:grpSpPr>
      <p:sp>
        <p:nvSpPr>
          <p:cNvPr id="250" name="Google Shape;250;p16"/>
          <p:cNvSpPr/>
          <p:nvPr/>
        </p:nvSpPr>
        <p:spPr>
          <a:xfrm>
            <a:off x="-1" y="12188"/>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16"/>
          <p:cNvSpPr txBox="1">
            <a:spLocks noGrp="1"/>
          </p:cNvSpPr>
          <p:nvPr>
            <p:ph type="title"/>
          </p:nvPr>
        </p:nvSpPr>
        <p:spPr>
          <a:xfrm>
            <a:off x="1295400" y="-71484"/>
            <a:ext cx="4800600" cy="132556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400"/>
              <a:buFont typeface="Lato"/>
              <a:buNone/>
            </a:pPr>
            <a:r>
              <a:rPr lang="en-US" dirty="0">
                <a:solidFill>
                  <a:schemeClr val="lt1"/>
                </a:solidFill>
                <a:latin typeface="Trebuchet MS" panose="020B0603020202020204" pitchFamily="34" charset="0"/>
              </a:rPr>
              <a:t>Preconstruction</a:t>
            </a:r>
            <a:endParaRPr dirty="0">
              <a:latin typeface="Trebuchet MS" panose="020B0603020202020204" pitchFamily="34" charset="0"/>
            </a:endParaRPr>
          </a:p>
        </p:txBody>
      </p:sp>
      <p:sp>
        <p:nvSpPr>
          <p:cNvPr id="253" name="Google Shape;253;p16"/>
          <p:cNvSpPr txBox="1">
            <a:spLocks noGrp="1"/>
          </p:cNvSpPr>
          <p:nvPr>
            <p:ph type="body" idx="1"/>
          </p:nvPr>
        </p:nvSpPr>
        <p:spPr>
          <a:xfrm>
            <a:off x="242371" y="1993164"/>
            <a:ext cx="6208791" cy="5185594"/>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lt1"/>
              </a:buClr>
              <a:buSzPts val="2000"/>
              <a:buChar char="•"/>
            </a:pPr>
            <a:r>
              <a:rPr lang="en-US" sz="3200" dirty="0">
                <a:solidFill>
                  <a:schemeClr val="lt1"/>
                </a:solidFill>
                <a:latin typeface="Trebuchet MS" panose="020B0603020202020204" pitchFamily="34" charset="0"/>
              </a:rPr>
              <a:t>Preconstruction meeting</a:t>
            </a:r>
            <a:endParaRPr sz="32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000"/>
              <a:buChar char="•"/>
            </a:pPr>
            <a:r>
              <a:rPr lang="en-US" sz="3200" dirty="0">
                <a:solidFill>
                  <a:schemeClr val="lt1"/>
                </a:solidFill>
                <a:latin typeface="Trebuchet MS" panose="020B0603020202020204" pitchFamily="34" charset="0"/>
              </a:rPr>
              <a:t>Clean Roadway</a:t>
            </a:r>
            <a:endParaRPr sz="32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000"/>
              <a:buChar char="•"/>
            </a:pPr>
            <a:r>
              <a:rPr lang="en-US" sz="3200" dirty="0">
                <a:solidFill>
                  <a:schemeClr val="lt1"/>
                </a:solidFill>
                <a:latin typeface="Trebuchet MS" panose="020B0603020202020204" pitchFamily="34" charset="0"/>
              </a:rPr>
              <a:t>Protect Accessories</a:t>
            </a:r>
            <a:endParaRPr sz="32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2000"/>
              <a:buChar char="•"/>
            </a:pPr>
            <a:r>
              <a:rPr lang="en-US" sz="3200" dirty="0">
                <a:solidFill>
                  <a:schemeClr val="lt1"/>
                </a:solidFill>
                <a:latin typeface="Trebuchet MS" panose="020B0603020202020204" pitchFamily="34" charset="0"/>
              </a:rPr>
              <a:t>Stripe Removal</a:t>
            </a:r>
          </a:p>
          <a:p>
            <a:pPr marL="0" lvl="0" indent="0" algn="l" rtl="0">
              <a:lnSpc>
                <a:spcPct val="90000"/>
              </a:lnSpc>
              <a:spcBef>
                <a:spcPts val="1000"/>
              </a:spcBef>
              <a:spcAft>
                <a:spcPts val="0"/>
              </a:spcAft>
              <a:buClr>
                <a:schemeClr val="dk1"/>
              </a:buClr>
              <a:buSzPts val="2000"/>
              <a:buNone/>
            </a:pPr>
            <a:endParaRPr sz="2000" dirty="0">
              <a:solidFill>
                <a:schemeClr val="lt1"/>
              </a:solidFill>
            </a:endParaRPr>
          </a:p>
        </p:txBody>
      </p:sp>
      <p:pic>
        <p:nvPicPr>
          <p:cNvPr id="254" name="Google Shape;254;p16"/>
          <p:cNvPicPr preferRelativeResize="0"/>
          <p:nvPr/>
        </p:nvPicPr>
        <p:blipFill rotWithShape="1">
          <a:blip r:embed="rId3">
            <a:alphaModFix/>
          </a:blip>
          <a:srcRect r="3148" b="5535"/>
          <a:stretch/>
        </p:blipFill>
        <p:spPr>
          <a:xfrm>
            <a:off x="7103500" y="369913"/>
            <a:ext cx="2672026" cy="2784532"/>
          </a:xfrm>
          <a:prstGeom prst="rect">
            <a:avLst/>
          </a:prstGeom>
          <a:noFill/>
          <a:ln>
            <a:noFill/>
          </a:ln>
        </p:spPr>
      </p:pic>
      <p:sp>
        <p:nvSpPr>
          <p:cNvPr id="255" name="Google Shape;255;p16"/>
          <p:cNvSpPr/>
          <p:nvPr/>
        </p:nvSpPr>
        <p:spPr>
          <a:xfrm>
            <a:off x="6431603" y="182859"/>
            <a:ext cx="3996261" cy="3177496"/>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6" name="Google Shape;256;p16"/>
          <p:cNvPicPr preferRelativeResize="0"/>
          <p:nvPr/>
        </p:nvPicPr>
        <p:blipFill rotWithShape="1">
          <a:blip r:embed="rId4">
            <a:alphaModFix/>
          </a:blip>
          <a:srcRect t="2116" r="8790"/>
          <a:stretch/>
        </p:blipFill>
        <p:spPr>
          <a:xfrm>
            <a:off x="8074768" y="3730267"/>
            <a:ext cx="3516425" cy="2784532"/>
          </a:xfrm>
          <a:prstGeom prst="rect">
            <a:avLst/>
          </a:prstGeom>
          <a:noFill/>
          <a:ln>
            <a:noFill/>
          </a:ln>
        </p:spPr>
      </p:pic>
      <p:sp>
        <p:nvSpPr>
          <p:cNvPr id="257" name="Google Shape;257;p16"/>
          <p:cNvSpPr/>
          <p:nvPr/>
        </p:nvSpPr>
        <p:spPr>
          <a:xfrm>
            <a:off x="7825071" y="3543213"/>
            <a:ext cx="3996261" cy="3177496"/>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42330"/>
    </mc:Choice>
    <mc:Fallback xmlns="">
      <p:transition spd="slow" advTm="4233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endParaRPr lang="en-US" dirty="0">
              <a:latin typeface="Trebuchet MS" panose="020B0603020202020204" pitchFamily="34" charset="0"/>
            </a:endParaRPr>
          </a:p>
          <a:p>
            <a:pPr marL="228600" lvl="0" indent="-228600" algn="l" rtl="0">
              <a:lnSpc>
                <a:spcPct val="90000"/>
              </a:lnSpc>
              <a:spcBef>
                <a:spcPts val="0"/>
              </a:spcBef>
              <a:spcAft>
                <a:spcPts val="0"/>
              </a:spcAft>
              <a:buClr>
                <a:schemeClr val="dk1"/>
              </a:buClr>
              <a:buSzPts val="2800"/>
              <a:buChar char="•"/>
            </a:pPr>
            <a:endParaRPr lang="en-US" dirty="0">
              <a:latin typeface="Trebuchet MS" panose="020B0603020202020204" pitchFamily="34" charset="0"/>
            </a:endParaRPr>
          </a:p>
          <a:p>
            <a:pPr marL="228600" lvl="0" indent="-228600" algn="l" rtl="0">
              <a:lnSpc>
                <a:spcPct val="90000"/>
              </a:lnSpc>
              <a:spcBef>
                <a:spcPts val="0"/>
              </a:spcBef>
              <a:spcAft>
                <a:spcPts val="0"/>
              </a:spcAft>
              <a:buClr>
                <a:schemeClr val="dk1"/>
              </a:buClr>
              <a:buSzPts val="2800"/>
              <a:buChar char="•"/>
            </a:pPr>
            <a:r>
              <a:rPr lang="en-US" dirty="0">
                <a:latin typeface="Trebuchet MS" panose="020B0603020202020204" pitchFamily="34" charset="0"/>
              </a:rPr>
              <a:t>Test Strip </a:t>
            </a:r>
            <a:endParaRPr dirty="0">
              <a:latin typeface="Trebuchet MS" panose="020B0603020202020204" pitchFamily="34" charset="0"/>
            </a:endParaRPr>
          </a:p>
          <a:p>
            <a:pPr marL="685800" lvl="1" indent="-228600" algn="l" rtl="0">
              <a:lnSpc>
                <a:spcPct val="90000"/>
              </a:lnSpc>
              <a:spcBef>
                <a:spcPts val="500"/>
              </a:spcBef>
              <a:spcAft>
                <a:spcPts val="0"/>
              </a:spcAft>
              <a:buClr>
                <a:schemeClr val="dk1"/>
              </a:buClr>
              <a:buSzPts val="2400"/>
              <a:buChar char="•"/>
            </a:pPr>
            <a:r>
              <a:rPr lang="en-US" dirty="0">
                <a:latin typeface="Trebuchet MS" panose="020B0603020202020204" pitchFamily="34" charset="0"/>
              </a:rPr>
              <a:t>Similar project placement conditions:</a:t>
            </a:r>
            <a:endParaRPr dirty="0">
              <a:latin typeface="Trebuchet MS" panose="020B0603020202020204" pitchFamily="34" charset="0"/>
            </a:endParaRPr>
          </a:p>
          <a:p>
            <a:pPr marL="1143000" lvl="2" indent="-228600" algn="l" rtl="0">
              <a:lnSpc>
                <a:spcPct val="90000"/>
              </a:lnSpc>
              <a:spcBef>
                <a:spcPts val="500"/>
              </a:spcBef>
              <a:spcAft>
                <a:spcPts val="0"/>
              </a:spcAft>
              <a:buClr>
                <a:schemeClr val="dk1"/>
              </a:buClr>
              <a:buSzPts val="2000"/>
              <a:buChar char="•"/>
            </a:pPr>
            <a:r>
              <a:rPr lang="en-US" dirty="0">
                <a:latin typeface="Trebuchet MS" panose="020B0603020202020204" pitchFamily="34" charset="0"/>
              </a:rPr>
              <a:t> Time of day</a:t>
            </a:r>
            <a:endParaRPr dirty="0">
              <a:latin typeface="Trebuchet MS" panose="020B0603020202020204" pitchFamily="34" charset="0"/>
            </a:endParaRPr>
          </a:p>
          <a:p>
            <a:pPr marL="1143000" lvl="2" indent="-228600" algn="l" rtl="0">
              <a:lnSpc>
                <a:spcPct val="90000"/>
              </a:lnSpc>
              <a:spcBef>
                <a:spcPts val="500"/>
              </a:spcBef>
              <a:spcAft>
                <a:spcPts val="0"/>
              </a:spcAft>
              <a:buClr>
                <a:schemeClr val="dk1"/>
              </a:buClr>
              <a:buSzPts val="2000"/>
              <a:buChar char="•"/>
            </a:pPr>
            <a:r>
              <a:rPr lang="en-US" dirty="0">
                <a:latin typeface="Trebuchet MS" panose="020B0603020202020204" pitchFamily="34" charset="0"/>
              </a:rPr>
              <a:t> Temperature</a:t>
            </a:r>
            <a:endParaRPr dirty="0">
              <a:latin typeface="Trebuchet MS" panose="020B0603020202020204" pitchFamily="34" charset="0"/>
            </a:endParaRPr>
          </a:p>
          <a:p>
            <a:pPr marL="1143000" lvl="2" indent="-228600" algn="l" rtl="0">
              <a:lnSpc>
                <a:spcPct val="90000"/>
              </a:lnSpc>
              <a:spcBef>
                <a:spcPts val="500"/>
              </a:spcBef>
              <a:spcAft>
                <a:spcPts val="0"/>
              </a:spcAft>
              <a:buClr>
                <a:schemeClr val="dk1"/>
              </a:buClr>
              <a:buSzPts val="2000"/>
              <a:buChar char="•"/>
            </a:pPr>
            <a:r>
              <a:rPr lang="en-US" dirty="0">
                <a:latin typeface="Trebuchet MS" panose="020B0603020202020204" pitchFamily="34" charset="0"/>
              </a:rPr>
              <a:t> Humidity</a:t>
            </a:r>
            <a:endParaRPr dirty="0">
              <a:latin typeface="Trebuchet MS" panose="020B0603020202020204" pitchFamily="34" charset="0"/>
            </a:endParaRPr>
          </a:p>
        </p:txBody>
      </p:sp>
      <p:sp>
        <p:nvSpPr>
          <p:cNvPr id="263" name="Google Shape;263;p17"/>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Construction</a:t>
            </a:r>
            <a:endParaRPr dirty="0">
              <a:latin typeface="Trebuchet MS" panose="020B0603020202020204" pitchFamily="34" charset="0"/>
            </a:endParaRPr>
          </a:p>
        </p:txBody>
      </p:sp>
      <p:pic>
        <p:nvPicPr>
          <p:cNvPr id="264" name="Google Shape;264;p17"/>
          <p:cNvPicPr preferRelativeResize="0"/>
          <p:nvPr/>
        </p:nvPicPr>
        <p:blipFill rotWithShape="1">
          <a:blip r:embed="rId3">
            <a:alphaModFix/>
          </a:blip>
          <a:srcRect/>
          <a:stretch/>
        </p:blipFill>
        <p:spPr>
          <a:xfrm>
            <a:off x="7606961" y="2006754"/>
            <a:ext cx="4047619" cy="3038095"/>
          </a:xfrm>
          <a:prstGeom prst="rect">
            <a:avLst/>
          </a:prstGeom>
          <a:noFill/>
          <a:ln w="228600" cap="sq" cmpd="thickThin">
            <a:solidFill>
              <a:srgbClr val="000000"/>
            </a:solidFill>
            <a:prstDash val="solid"/>
            <a:miter lim="800000"/>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2000" advTm="28446"/>
    </mc:Choice>
    <mc:Fallback xmlns="">
      <p:transition spd="slow" advTm="2844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68"/>
        <p:cNvGrpSpPr/>
        <p:nvPr/>
      </p:nvGrpSpPr>
      <p:grpSpPr>
        <a:xfrm>
          <a:off x="0" y="0"/>
          <a:ext cx="0" cy="0"/>
          <a:chOff x="0" y="0"/>
          <a:chExt cx="0" cy="0"/>
        </a:xfrm>
      </p:grpSpPr>
      <p:sp>
        <p:nvSpPr>
          <p:cNvPr id="269" name="Google Shape;269;p18"/>
          <p:cNvSpPr/>
          <p:nvPr/>
        </p:nvSpPr>
        <p:spPr>
          <a:xfrm>
            <a:off x="0" y="21772"/>
            <a:ext cx="12188952" cy="6858000"/>
          </a:xfrm>
          <a:prstGeom prst="rect">
            <a:avLst/>
          </a:prstGeom>
          <a:solidFill>
            <a:srgbClr val="4141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8"/>
          <p:cNvSpPr txBox="1">
            <a:spLocks noGrp="1"/>
          </p:cNvSpPr>
          <p:nvPr>
            <p:ph type="title"/>
          </p:nvPr>
        </p:nvSpPr>
        <p:spPr>
          <a:xfrm>
            <a:off x="841249" y="365760"/>
            <a:ext cx="5930092" cy="1352871"/>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4200"/>
              <a:buFont typeface="Lato"/>
              <a:buNone/>
            </a:pPr>
            <a:r>
              <a:rPr lang="en-US" sz="4200" dirty="0">
                <a:latin typeface="Trebuchet MS" panose="020B0603020202020204" pitchFamily="34" charset="0"/>
              </a:rPr>
              <a:t>Construction</a:t>
            </a:r>
            <a:endParaRPr dirty="0">
              <a:latin typeface="Trebuchet MS" panose="020B0603020202020204" pitchFamily="34" charset="0"/>
            </a:endParaRPr>
          </a:p>
        </p:txBody>
      </p:sp>
      <p:sp>
        <p:nvSpPr>
          <p:cNvPr id="271" name="Google Shape;271;p18"/>
          <p:cNvSpPr txBox="1">
            <a:spLocks noGrp="1"/>
          </p:cNvSpPr>
          <p:nvPr>
            <p:ph type="body" idx="1"/>
          </p:nvPr>
        </p:nvSpPr>
        <p:spPr>
          <a:xfrm>
            <a:off x="841249" y="1949986"/>
            <a:ext cx="5930092" cy="4213070"/>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lt1"/>
              </a:buClr>
              <a:buSzPts val="2100"/>
              <a:buChar char="•"/>
            </a:pPr>
            <a:r>
              <a:rPr lang="en-US" sz="2100" dirty="0"/>
              <a:t>  </a:t>
            </a:r>
            <a:r>
              <a:rPr lang="en-US" sz="2100" dirty="0">
                <a:latin typeface="Trebuchet MS" panose="020B0603020202020204" pitchFamily="34" charset="0"/>
              </a:rPr>
              <a:t>Weather 	</a:t>
            </a:r>
            <a:endParaRPr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100"/>
              <a:buChar char="•"/>
            </a:pPr>
            <a:r>
              <a:rPr lang="en-US" sz="2100" dirty="0">
                <a:latin typeface="Trebuchet MS" panose="020B0603020202020204" pitchFamily="34" charset="0"/>
              </a:rPr>
              <a:t>50°F and rising</a:t>
            </a:r>
            <a:endParaRPr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100"/>
              <a:buChar char="•"/>
            </a:pPr>
            <a:r>
              <a:rPr lang="en-US" sz="2100" dirty="0">
                <a:latin typeface="Trebuchet MS" panose="020B0603020202020204" pitchFamily="34" charset="0"/>
              </a:rPr>
              <a:t>During daylight hours</a:t>
            </a:r>
            <a:endParaRPr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100"/>
              <a:buChar char="•"/>
            </a:pPr>
            <a:r>
              <a:rPr lang="en-US" sz="2100" dirty="0">
                <a:latin typeface="Trebuchet MS" panose="020B0603020202020204" pitchFamily="34" charset="0"/>
              </a:rPr>
              <a:t>Suspend when pavement exceeds 140°F </a:t>
            </a:r>
            <a:endParaRPr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100"/>
              <a:buChar char="•"/>
            </a:pPr>
            <a:r>
              <a:rPr lang="en-US" sz="2100" dirty="0">
                <a:latin typeface="Trebuchet MS" panose="020B0603020202020204" pitchFamily="34" charset="0"/>
              </a:rPr>
              <a:t>Surface shall be dry to damp</a:t>
            </a:r>
            <a:endParaRPr dirty="0">
              <a:latin typeface="Trebuchet MS" panose="020B0603020202020204" pitchFamily="34" charset="0"/>
            </a:endParaRPr>
          </a:p>
        </p:txBody>
      </p:sp>
      <p:cxnSp>
        <p:nvCxnSpPr>
          <p:cNvPr id="272" name="Google Shape;272;p18"/>
          <p:cNvCxnSpPr/>
          <p:nvPr/>
        </p:nvCxnSpPr>
        <p:spPr>
          <a:xfrm>
            <a:off x="7525650" y="1417320"/>
            <a:ext cx="0" cy="4023360"/>
          </a:xfrm>
          <a:prstGeom prst="straightConnector1">
            <a:avLst/>
          </a:prstGeom>
          <a:noFill/>
          <a:ln w="15875" cap="flat" cmpd="sng">
            <a:solidFill>
              <a:schemeClr val="lt1"/>
            </a:solidFill>
            <a:prstDash val="solid"/>
            <a:miter lim="800000"/>
            <a:headEnd type="none" w="sm" len="sm"/>
            <a:tailEnd type="none" w="sm" len="sm"/>
          </a:ln>
        </p:spPr>
      </p:cxnSp>
      <p:pic>
        <p:nvPicPr>
          <p:cNvPr id="273" name="Google Shape;273;p18" descr="Sun"/>
          <p:cNvPicPr preferRelativeResize="0"/>
          <p:nvPr/>
        </p:nvPicPr>
        <p:blipFill rotWithShape="1">
          <a:blip r:embed="rId3">
            <a:alphaModFix/>
          </a:blip>
          <a:srcRect/>
          <a:stretch/>
        </p:blipFill>
        <p:spPr>
          <a:xfrm>
            <a:off x="8493670" y="557784"/>
            <a:ext cx="2688336" cy="2688336"/>
          </a:xfrm>
          <a:prstGeom prst="rect">
            <a:avLst/>
          </a:prstGeom>
          <a:noFill/>
          <a:ln>
            <a:noFill/>
          </a:ln>
        </p:spPr>
      </p:pic>
      <p:pic>
        <p:nvPicPr>
          <p:cNvPr id="274" name="Google Shape;274;p18"/>
          <p:cNvPicPr preferRelativeResize="0"/>
          <p:nvPr/>
        </p:nvPicPr>
        <p:blipFill rotWithShape="1">
          <a:blip r:embed="rId4">
            <a:alphaModFix/>
          </a:blip>
          <a:srcRect/>
          <a:stretch/>
        </p:blipFill>
        <p:spPr>
          <a:xfrm>
            <a:off x="8045614" y="3529584"/>
            <a:ext cx="3584448" cy="268833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3628"/>
    </mc:Choice>
    <mc:Fallback xmlns="">
      <p:transition spd="slow" advTm="23628"/>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32"/>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32"/>
          <p:cNvSpPr txBox="1">
            <a:spLocks noGrp="1"/>
          </p:cNvSpPr>
          <p:nvPr>
            <p:ph type="title"/>
          </p:nvPr>
        </p:nvSpPr>
        <p:spPr>
          <a:xfrm>
            <a:off x="1295400" y="669925"/>
            <a:ext cx="4151304" cy="13255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400"/>
              <a:buFont typeface="Lato"/>
              <a:buNone/>
            </a:pPr>
            <a:r>
              <a:rPr lang="en-US" dirty="0">
                <a:solidFill>
                  <a:schemeClr val="lt1"/>
                </a:solidFill>
                <a:latin typeface="Trebuchet MS" panose="020B0603020202020204" pitchFamily="34" charset="0"/>
              </a:rPr>
              <a:t>Critical Keys to Success</a:t>
            </a:r>
            <a:endParaRPr dirty="0">
              <a:latin typeface="Trebuchet MS" panose="020B0603020202020204" pitchFamily="34" charset="0"/>
            </a:endParaRPr>
          </a:p>
        </p:txBody>
      </p:sp>
      <p:cxnSp>
        <p:nvCxnSpPr>
          <p:cNvPr id="397" name="Google Shape;397;p32"/>
          <p:cNvCxnSpPr/>
          <p:nvPr/>
        </p:nvCxnSpPr>
        <p:spPr>
          <a:xfrm rot="10800000">
            <a:off x="2" y="2026340"/>
            <a:ext cx="5446702" cy="0"/>
          </a:xfrm>
          <a:prstGeom prst="straightConnector1">
            <a:avLst/>
          </a:prstGeom>
          <a:noFill/>
          <a:ln w="12700" cap="flat" cmpd="sng">
            <a:solidFill>
              <a:schemeClr val="accent2"/>
            </a:solidFill>
            <a:prstDash val="solid"/>
            <a:miter lim="800000"/>
            <a:headEnd type="none" w="sm" len="sm"/>
            <a:tailEnd type="none" w="sm" len="sm"/>
          </a:ln>
        </p:spPr>
      </p:cxnSp>
      <p:sp>
        <p:nvSpPr>
          <p:cNvPr id="398" name="Google Shape;398;p32"/>
          <p:cNvSpPr txBox="1">
            <a:spLocks noGrp="1"/>
          </p:cNvSpPr>
          <p:nvPr>
            <p:ph type="body" idx="1"/>
          </p:nvPr>
        </p:nvSpPr>
        <p:spPr>
          <a:xfrm>
            <a:off x="1295400" y="2288833"/>
            <a:ext cx="4151304" cy="371157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000"/>
              <a:buChar char="•"/>
            </a:pPr>
            <a:r>
              <a:rPr lang="en-US" sz="2000" dirty="0">
                <a:solidFill>
                  <a:schemeClr val="lt1"/>
                </a:solidFill>
                <a:latin typeface="Trebuchet MS" panose="020B0603020202020204" pitchFamily="34" charset="0"/>
              </a:rPr>
              <a:t>Weather requirements are met </a:t>
            </a:r>
            <a:endParaRPr dirty="0">
              <a:latin typeface="Trebuchet MS" panose="020B0603020202020204" pitchFamily="34" charset="0"/>
            </a:endParaRPr>
          </a:p>
          <a:p>
            <a:pPr marL="0" lvl="0" indent="0" algn="l" rtl="0">
              <a:lnSpc>
                <a:spcPct val="90000"/>
              </a:lnSpc>
              <a:spcBef>
                <a:spcPts val="1000"/>
              </a:spcBef>
              <a:spcAft>
                <a:spcPts val="0"/>
              </a:spcAft>
              <a:buClr>
                <a:schemeClr val="lt1"/>
              </a:buClr>
              <a:buSzPts val="2000"/>
              <a:buNone/>
            </a:pPr>
            <a:r>
              <a:rPr lang="en-US" sz="2000" dirty="0">
                <a:solidFill>
                  <a:schemeClr val="lt1"/>
                </a:solidFill>
              </a:rPr>
              <a:t> </a:t>
            </a:r>
            <a:endParaRPr dirty="0"/>
          </a:p>
        </p:txBody>
      </p:sp>
      <p:pic>
        <p:nvPicPr>
          <p:cNvPr id="399" name="Google Shape;399;p32"/>
          <p:cNvPicPr preferRelativeResize="0"/>
          <p:nvPr/>
        </p:nvPicPr>
        <p:blipFill rotWithShape="1">
          <a:blip r:embed="rId3">
            <a:alphaModFix/>
          </a:blip>
          <a:srcRect t="7575" r="4" b="23750"/>
          <a:stretch/>
        </p:blipFill>
        <p:spPr>
          <a:xfrm>
            <a:off x="655235" y="3315810"/>
            <a:ext cx="2971800" cy="2519147"/>
          </a:xfrm>
          <a:prstGeom prst="rect">
            <a:avLst/>
          </a:prstGeom>
          <a:noFill/>
          <a:ln>
            <a:noFill/>
          </a:ln>
        </p:spPr>
      </p:pic>
      <p:pic>
        <p:nvPicPr>
          <p:cNvPr id="400" name="Google Shape;400;p32"/>
          <p:cNvPicPr preferRelativeResize="0"/>
          <p:nvPr/>
        </p:nvPicPr>
        <p:blipFill rotWithShape="1">
          <a:blip r:embed="rId4">
            <a:alphaModFix/>
          </a:blip>
          <a:srcRect/>
          <a:stretch/>
        </p:blipFill>
        <p:spPr>
          <a:xfrm>
            <a:off x="8974645" y="805082"/>
            <a:ext cx="2971800" cy="2400300"/>
          </a:xfrm>
          <a:prstGeom prst="rect">
            <a:avLst/>
          </a:prstGeom>
          <a:noFill/>
          <a:ln>
            <a:noFill/>
          </a:ln>
        </p:spPr>
      </p:pic>
      <p:pic>
        <p:nvPicPr>
          <p:cNvPr id="401" name="Google Shape;401;p32"/>
          <p:cNvPicPr preferRelativeResize="0"/>
          <p:nvPr/>
        </p:nvPicPr>
        <p:blipFill rotWithShape="1">
          <a:blip r:embed="rId5">
            <a:alphaModFix/>
          </a:blip>
          <a:srcRect l="16132" r="8863" b="-4"/>
          <a:stretch/>
        </p:blipFill>
        <p:spPr>
          <a:xfrm>
            <a:off x="5960419" y="669925"/>
            <a:ext cx="2543812" cy="2543778"/>
          </a:xfrm>
          <a:prstGeom prst="rect">
            <a:avLst/>
          </a:prstGeom>
          <a:noFill/>
          <a:ln>
            <a:noFill/>
          </a:ln>
        </p:spPr>
      </p:pic>
      <p:pic>
        <p:nvPicPr>
          <p:cNvPr id="402" name="Google Shape;402;p32"/>
          <p:cNvPicPr preferRelativeResize="0"/>
          <p:nvPr/>
        </p:nvPicPr>
        <p:blipFill rotWithShape="1">
          <a:blip r:embed="rId6">
            <a:alphaModFix/>
          </a:blip>
          <a:srcRect/>
          <a:stretch/>
        </p:blipFill>
        <p:spPr>
          <a:xfrm>
            <a:off x="6481443" y="3874111"/>
            <a:ext cx="4476875" cy="2544973"/>
          </a:xfrm>
          <a:prstGeom prst="rect">
            <a:avLst/>
          </a:prstGeom>
          <a:noFill/>
          <a:ln>
            <a:noFill/>
          </a:ln>
        </p:spPr>
      </p:pic>
      <p:cxnSp>
        <p:nvCxnSpPr>
          <p:cNvPr id="403" name="Google Shape;403;p32"/>
          <p:cNvCxnSpPr/>
          <p:nvPr/>
        </p:nvCxnSpPr>
        <p:spPr>
          <a:xfrm>
            <a:off x="11829053" y="0"/>
            <a:ext cx="0" cy="6858000"/>
          </a:xfrm>
          <a:prstGeom prst="straightConnector1">
            <a:avLst/>
          </a:prstGeom>
          <a:noFill/>
          <a:ln w="12700" cap="flat" cmpd="sng">
            <a:solidFill>
              <a:schemeClr val="accent2"/>
            </a:solidFill>
            <a:prstDash val="solid"/>
            <a:miter lim="800000"/>
            <a:headEnd type="none" w="sm" len="sm"/>
            <a:tailEnd type="none" w="sm" len="sm"/>
          </a:ln>
        </p:spPr>
      </p:cxnSp>
      <p:cxnSp>
        <p:nvCxnSpPr>
          <p:cNvPr id="404" name="Google Shape;404;p32"/>
          <p:cNvCxnSpPr/>
          <p:nvPr/>
        </p:nvCxnSpPr>
        <p:spPr>
          <a:xfrm rot="10800000">
            <a:off x="9546021" y="2215055"/>
            <a:ext cx="1064172" cy="2522483"/>
          </a:xfrm>
          <a:prstGeom prst="straightConnector1">
            <a:avLst/>
          </a:prstGeom>
          <a:noFill/>
          <a:ln w="88900" cap="flat" cmpd="sng">
            <a:solidFill>
              <a:schemeClr val="accent1"/>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2000" advTm="52275"/>
    </mc:Choice>
    <mc:Fallback xmlns="">
      <p:transition spd="slow" advTm="52275"/>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2CBC9"/>
        </a:solidFill>
        <a:effectLst/>
      </p:bgPr>
    </p:bg>
    <p:spTree>
      <p:nvGrpSpPr>
        <p:cNvPr id="1" name="Shape 278"/>
        <p:cNvGrpSpPr/>
        <p:nvPr/>
      </p:nvGrpSpPr>
      <p:grpSpPr>
        <a:xfrm>
          <a:off x="0" y="0"/>
          <a:ext cx="0" cy="0"/>
          <a:chOff x="0" y="0"/>
          <a:chExt cx="0" cy="0"/>
        </a:xfrm>
      </p:grpSpPr>
      <p:sp>
        <p:nvSpPr>
          <p:cNvPr id="279" name="Google Shape;279;p19"/>
          <p:cNvSpPr txBox="1">
            <a:spLocks noGrp="1"/>
          </p:cNvSpPr>
          <p:nvPr>
            <p:ph type="title"/>
          </p:nvPr>
        </p:nvSpPr>
        <p:spPr>
          <a:xfrm>
            <a:off x="6234330" y="279401"/>
            <a:ext cx="5314536" cy="105409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solidFill>
                  <a:schemeClr val="dk1"/>
                </a:solidFill>
                <a:latin typeface="Trebuchet MS" panose="020B0603020202020204" pitchFamily="34" charset="0"/>
              </a:rPr>
              <a:t>Construction</a:t>
            </a:r>
            <a:endParaRPr dirty="0">
              <a:latin typeface="Trebuchet MS" panose="020B0603020202020204" pitchFamily="34" charset="0"/>
            </a:endParaRPr>
          </a:p>
        </p:txBody>
      </p:sp>
      <p:sp>
        <p:nvSpPr>
          <p:cNvPr id="280" name="Google Shape;280;p19"/>
          <p:cNvSpPr/>
          <p:nvPr/>
        </p:nvSpPr>
        <p:spPr>
          <a:xfrm>
            <a:off x="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81" name="Google Shape;281;p19"/>
          <p:cNvSpPr txBox="1">
            <a:spLocks noGrp="1"/>
          </p:cNvSpPr>
          <p:nvPr>
            <p:ph type="body" idx="1"/>
          </p:nvPr>
        </p:nvSpPr>
        <p:spPr>
          <a:xfrm>
            <a:off x="6234329" y="2279018"/>
            <a:ext cx="5314543" cy="4198900"/>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dk1"/>
              </a:buClr>
              <a:buSzPts val="2000"/>
              <a:buChar char="•"/>
            </a:pPr>
            <a:r>
              <a:rPr lang="en-US" sz="2400" dirty="0">
                <a:solidFill>
                  <a:schemeClr val="dk1"/>
                </a:solidFill>
                <a:latin typeface="Trebuchet MS" panose="020B0603020202020204" pitchFamily="34" charset="0"/>
                <a:ea typeface="Calibri"/>
                <a:cs typeface="Calibri"/>
                <a:sym typeface="Calibri"/>
              </a:rPr>
              <a:t>Emulsion Application </a:t>
            </a:r>
            <a:endParaRPr sz="3200"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000"/>
              <a:buChar char="•"/>
            </a:pPr>
            <a:r>
              <a:rPr lang="en-US" dirty="0">
                <a:solidFill>
                  <a:schemeClr val="dk1"/>
                </a:solidFill>
                <a:latin typeface="Trebuchet MS" panose="020B0603020202020204" pitchFamily="34" charset="0"/>
                <a:ea typeface="Calibri"/>
                <a:cs typeface="Calibri"/>
                <a:sym typeface="Calibri"/>
              </a:rPr>
              <a:t>Emulsion placed within +/-5% of the design rate</a:t>
            </a:r>
          </a:p>
          <a:p>
            <a:pPr marL="685800" lvl="1" indent="-228600" algn="l" rtl="0">
              <a:lnSpc>
                <a:spcPct val="150000"/>
              </a:lnSpc>
              <a:spcBef>
                <a:spcPts val="500"/>
              </a:spcBef>
              <a:spcAft>
                <a:spcPts val="0"/>
              </a:spcAft>
              <a:buClr>
                <a:schemeClr val="dk1"/>
              </a:buClr>
              <a:buSzPts val="2000"/>
              <a:buChar char="•"/>
            </a:pPr>
            <a:r>
              <a:rPr lang="en-US" dirty="0">
                <a:solidFill>
                  <a:schemeClr val="dk1"/>
                </a:solidFill>
                <a:latin typeface="Trebuchet MS" panose="020B0603020202020204" pitchFamily="34" charset="0"/>
                <a:ea typeface="Calibri"/>
                <a:cs typeface="Calibri"/>
                <a:sym typeface="Calibri"/>
              </a:rPr>
              <a:t>Some emulsion should be visible through the chips (salt and pepper look) </a:t>
            </a:r>
            <a:endParaRPr sz="2800"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000"/>
              <a:buChar char="•"/>
            </a:pPr>
            <a:r>
              <a:rPr lang="en-US" dirty="0">
                <a:solidFill>
                  <a:schemeClr val="dk1"/>
                </a:solidFill>
                <a:latin typeface="Trebuchet MS" panose="020B0603020202020204" pitchFamily="34" charset="0"/>
                <a:ea typeface="Calibri"/>
                <a:cs typeface="Calibri"/>
                <a:sym typeface="Calibri"/>
              </a:rPr>
              <a:t>Emulsion should not be sticking to the tire rollers</a:t>
            </a:r>
            <a:endParaRPr sz="2800" dirty="0">
              <a:latin typeface="Trebuchet MS" panose="020B0603020202020204" pitchFamily="34" charset="0"/>
            </a:endParaRPr>
          </a:p>
          <a:p>
            <a:pPr marL="685800" lvl="1" indent="-228600" algn="l" rtl="0">
              <a:lnSpc>
                <a:spcPct val="150000"/>
              </a:lnSpc>
              <a:spcBef>
                <a:spcPts val="500"/>
              </a:spcBef>
              <a:spcAft>
                <a:spcPts val="0"/>
              </a:spcAft>
              <a:buClr>
                <a:schemeClr val="dk1"/>
              </a:buClr>
              <a:buSzPts val="2000"/>
              <a:buChar char="•"/>
            </a:pPr>
            <a:r>
              <a:rPr lang="en-US" dirty="0">
                <a:solidFill>
                  <a:schemeClr val="dk1"/>
                </a:solidFill>
                <a:latin typeface="Trebuchet MS" panose="020B0603020202020204" pitchFamily="34" charset="0"/>
                <a:ea typeface="Calibri"/>
                <a:cs typeface="Calibri"/>
                <a:sym typeface="Calibri"/>
              </a:rPr>
              <a:t>Temperature of emulsion shall be above 120°F</a:t>
            </a:r>
            <a:endParaRPr sz="2800" dirty="0">
              <a:latin typeface="Trebuchet MS" panose="020B0603020202020204" pitchFamily="34" charset="0"/>
            </a:endParaRPr>
          </a:p>
          <a:p>
            <a:pPr marL="1143000" lvl="2" indent="-114300" algn="l" rtl="0">
              <a:lnSpc>
                <a:spcPct val="90000"/>
              </a:lnSpc>
              <a:spcBef>
                <a:spcPts val="500"/>
              </a:spcBef>
              <a:spcAft>
                <a:spcPts val="0"/>
              </a:spcAft>
              <a:buClr>
                <a:schemeClr val="lt1"/>
              </a:buClr>
              <a:buSzPts val="1800"/>
              <a:buNone/>
            </a:pPr>
            <a:endParaRPr sz="1800" dirty="0"/>
          </a:p>
          <a:p>
            <a:pPr marL="1143000" lvl="2" indent="-114300" algn="l" rtl="0">
              <a:lnSpc>
                <a:spcPct val="90000"/>
              </a:lnSpc>
              <a:spcBef>
                <a:spcPts val="500"/>
              </a:spcBef>
              <a:spcAft>
                <a:spcPts val="0"/>
              </a:spcAft>
              <a:buClr>
                <a:schemeClr val="lt1"/>
              </a:buClr>
              <a:buSzPts val="1800"/>
              <a:buNone/>
            </a:pPr>
            <a:endParaRPr sz="1800" dirty="0"/>
          </a:p>
          <a:p>
            <a:pPr marL="1143000" lvl="2" indent="-114300" algn="l" rtl="0">
              <a:lnSpc>
                <a:spcPct val="90000"/>
              </a:lnSpc>
              <a:spcBef>
                <a:spcPts val="500"/>
              </a:spcBef>
              <a:spcAft>
                <a:spcPts val="0"/>
              </a:spcAft>
              <a:buClr>
                <a:schemeClr val="lt1"/>
              </a:buClr>
              <a:buSzPts val="1800"/>
              <a:buNone/>
            </a:pPr>
            <a:endParaRPr sz="1800" dirty="0"/>
          </a:p>
          <a:p>
            <a:pPr marL="914400" lvl="1" indent="-342900" algn="l" rtl="0">
              <a:lnSpc>
                <a:spcPct val="90000"/>
              </a:lnSpc>
              <a:spcBef>
                <a:spcPts val="500"/>
              </a:spcBef>
              <a:spcAft>
                <a:spcPts val="0"/>
              </a:spcAft>
              <a:buClr>
                <a:schemeClr val="lt1"/>
              </a:buClr>
              <a:buSzPts val="1800"/>
              <a:buFont typeface="Calibri"/>
              <a:buNone/>
            </a:pPr>
            <a:endParaRPr sz="1800" dirty="0"/>
          </a:p>
        </p:txBody>
      </p:sp>
      <p:pic>
        <p:nvPicPr>
          <p:cNvPr id="282" name="Google Shape;282;p19"/>
          <p:cNvPicPr preferRelativeResize="0"/>
          <p:nvPr/>
        </p:nvPicPr>
        <p:blipFill rotWithShape="1">
          <a:blip r:embed="rId3">
            <a:alphaModFix/>
          </a:blip>
          <a:srcRect t="11149" r="19552" b="26895"/>
          <a:stretch/>
        </p:blipFill>
        <p:spPr>
          <a:xfrm>
            <a:off x="418443" y="354725"/>
            <a:ext cx="4137791" cy="4248806"/>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32972"/>
    </mc:Choice>
    <mc:Fallback xmlns="">
      <p:transition spd="slow" advTm="3297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3"/>
          <p:cNvSpPr txBox="1">
            <a:spLocks noGrp="1"/>
          </p:cNvSpPr>
          <p:nvPr>
            <p:ph type="body" idx="1"/>
          </p:nvPr>
        </p:nvSpPr>
        <p:spPr>
          <a:xfrm>
            <a:off x="838200" y="1825624"/>
            <a:ext cx="10515600" cy="4981651"/>
          </a:xfrm>
          <a:prstGeom prst="rect">
            <a:avLst/>
          </a:prstGeom>
          <a:noFill/>
          <a:ln>
            <a:noFill/>
          </a:ln>
        </p:spPr>
        <p:txBody>
          <a:bodyPr spcFirstLastPara="1" wrap="square" lIns="91425" tIns="45700" rIns="91425" bIns="45700" anchor="t" anchorCtr="0">
            <a:normAutofit fontScale="92500" lnSpcReduction="10000"/>
          </a:bodyPr>
          <a:lstStyle/>
          <a:p>
            <a:pPr marL="457200" lvl="1" indent="0" algn="l" rtl="0">
              <a:lnSpc>
                <a:spcPct val="80000"/>
              </a:lnSpc>
              <a:spcBef>
                <a:spcPts val="0"/>
              </a:spcBef>
              <a:spcAft>
                <a:spcPts val="0"/>
              </a:spcAft>
              <a:buClr>
                <a:srgbClr val="000000"/>
              </a:buClr>
              <a:buSzPts val="2400"/>
              <a:buNone/>
            </a:pPr>
            <a:r>
              <a:rPr lang="en-US" dirty="0">
                <a:solidFill>
                  <a:srgbClr val="000000"/>
                </a:solidFill>
                <a:latin typeface="Trebuchet MS" panose="020B0603020202020204" pitchFamily="34" charset="0"/>
              </a:rPr>
              <a:t>Materials</a:t>
            </a:r>
            <a:endParaRPr dirty="0">
              <a:latin typeface="Trebuchet MS" panose="020B0603020202020204" pitchFamily="34" charset="0"/>
            </a:endParaRPr>
          </a:p>
          <a:p>
            <a:pPr marL="1143000" lvl="2" indent="-228600" algn="l" rtl="0">
              <a:lnSpc>
                <a:spcPct val="80000"/>
              </a:lnSpc>
              <a:spcBef>
                <a:spcPts val="500"/>
              </a:spcBef>
              <a:spcAft>
                <a:spcPts val="0"/>
              </a:spcAft>
              <a:buClr>
                <a:srgbClr val="000000"/>
              </a:buClr>
              <a:buSzPts val="2000"/>
              <a:buChar char="•"/>
            </a:pPr>
            <a:r>
              <a:rPr lang="en-US" dirty="0">
                <a:solidFill>
                  <a:srgbClr val="000000"/>
                </a:solidFill>
                <a:latin typeface="Trebuchet MS" panose="020B0603020202020204" pitchFamily="34" charset="0"/>
              </a:rPr>
              <a:t>Emulsion and aggregate quality requirements</a:t>
            </a:r>
            <a:endParaRPr dirty="0">
              <a:latin typeface="Trebuchet MS" panose="020B0603020202020204" pitchFamily="34" charset="0"/>
            </a:endParaRPr>
          </a:p>
          <a:p>
            <a:pPr marL="914400" lvl="2" indent="0" algn="l" rtl="0">
              <a:lnSpc>
                <a:spcPct val="80000"/>
              </a:lnSpc>
              <a:spcBef>
                <a:spcPts val="500"/>
              </a:spcBef>
              <a:spcAft>
                <a:spcPts val="0"/>
              </a:spcAft>
              <a:buClr>
                <a:schemeClr val="dk1"/>
              </a:buClr>
              <a:buSzPts val="2000"/>
              <a:buNone/>
            </a:pPr>
            <a:endParaRPr dirty="0">
              <a:solidFill>
                <a:srgbClr val="000000"/>
              </a:solidFill>
              <a:latin typeface="Trebuchet MS" panose="020B0603020202020204" pitchFamily="34" charset="0"/>
            </a:endParaRPr>
          </a:p>
          <a:p>
            <a:pPr marL="457200" lvl="1" indent="0" algn="l" rtl="0">
              <a:lnSpc>
                <a:spcPct val="80000"/>
              </a:lnSpc>
              <a:spcBef>
                <a:spcPts val="500"/>
              </a:spcBef>
              <a:spcAft>
                <a:spcPts val="0"/>
              </a:spcAft>
              <a:buClr>
                <a:srgbClr val="000000"/>
              </a:buClr>
              <a:buSzPts val="2400"/>
              <a:buNone/>
            </a:pPr>
            <a:r>
              <a:rPr lang="en-US" dirty="0">
                <a:solidFill>
                  <a:srgbClr val="000000"/>
                </a:solidFill>
                <a:latin typeface="Trebuchet MS" panose="020B0603020202020204" pitchFamily="34" charset="0"/>
              </a:rPr>
              <a:t>Design</a:t>
            </a:r>
            <a:endParaRPr dirty="0">
              <a:latin typeface="Trebuchet MS" panose="020B0603020202020204" pitchFamily="34" charset="0"/>
            </a:endParaRPr>
          </a:p>
          <a:p>
            <a:pPr marL="1143000" lvl="2" indent="-228600" algn="l" rtl="0">
              <a:lnSpc>
                <a:spcPct val="80000"/>
              </a:lnSpc>
              <a:spcBef>
                <a:spcPts val="500"/>
              </a:spcBef>
              <a:spcAft>
                <a:spcPts val="0"/>
              </a:spcAft>
              <a:buClr>
                <a:srgbClr val="000000"/>
              </a:buClr>
              <a:buSzPts val="2000"/>
              <a:buChar char="•"/>
            </a:pPr>
            <a:r>
              <a:rPr lang="en-US" dirty="0">
                <a:solidFill>
                  <a:srgbClr val="000000"/>
                </a:solidFill>
                <a:latin typeface="Trebuchet MS" panose="020B0603020202020204" pitchFamily="34" charset="0"/>
              </a:rPr>
              <a:t> PP 82</a:t>
            </a:r>
            <a:endParaRPr dirty="0">
              <a:latin typeface="Trebuchet MS" panose="020B0603020202020204" pitchFamily="34" charset="0"/>
            </a:endParaRPr>
          </a:p>
          <a:p>
            <a:pPr marL="914400" lvl="2" indent="0" algn="l" rtl="0">
              <a:lnSpc>
                <a:spcPct val="80000"/>
              </a:lnSpc>
              <a:spcBef>
                <a:spcPts val="500"/>
              </a:spcBef>
              <a:spcAft>
                <a:spcPts val="0"/>
              </a:spcAft>
              <a:buClr>
                <a:schemeClr val="dk1"/>
              </a:buClr>
              <a:buSzPts val="2000"/>
              <a:buNone/>
            </a:pPr>
            <a:endParaRPr dirty="0">
              <a:solidFill>
                <a:srgbClr val="000000"/>
              </a:solidFill>
              <a:latin typeface="Trebuchet MS" panose="020B0603020202020204" pitchFamily="34" charset="0"/>
            </a:endParaRPr>
          </a:p>
          <a:p>
            <a:pPr marL="457200" lvl="1" indent="0" algn="l" rtl="0">
              <a:lnSpc>
                <a:spcPct val="80000"/>
              </a:lnSpc>
              <a:spcBef>
                <a:spcPts val="500"/>
              </a:spcBef>
              <a:spcAft>
                <a:spcPts val="0"/>
              </a:spcAft>
              <a:buClr>
                <a:srgbClr val="000000"/>
              </a:buClr>
              <a:buSzPts val="2400"/>
              <a:buNone/>
            </a:pPr>
            <a:r>
              <a:rPr lang="en-US" dirty="0">
                <a:solidFill>
                  <a:srgbClr val="000000"/>
                </a:solidFill>
                <a:latin typeface="Trebuchet MS" panose="020B0603020202020204" pitchFamily="34" charset="0"/>
              </a:rPr>
              <a:t>Equipment </a:t>
            </a:r>
            <a:endParaRPr dirty="0">
              <a:latin typeface="Trebuchet MS" panose="020B0603020202020204" pitchFamily="34" charset="0"/>
            </a:endParaRPr>
          </a:p>
          <a:p>
            <a:pPr marL="1143000" lvl="2" indent="-228600" algn="l" rtl="0">
              <a:lnSpc>
                <a:spcPct val="80000"/>
              </a:lnSpc>
              <a:spcBef>
                <a:spcPts val="500"/>
              </a:spcBef>
              <a:spcAft>
                <a:spcPts val="0"/>
              </a:spcAft>
              <a:buClr>
                <a:srgbClr val="000000"/>
              </a:buClr>
              <a:buSzPts val="2000"/>
              <a:buChar char="•"/>
            </a:pPr>
            <a:r>
              <a:rPr lang="en-US" dirty="0">
                <a:solidFill>
                  <a:srgbClr val="000000"/>
                </a:solidFill>
                <a:latin typeface="Trebuchet MS" panose="020B0603020202020204" pitchFamily="34" charset="0"/>
              </a:rPr>
              <a:t>Type, requirements and calibration</a:t>
            </a:r>
            <a:endParaRPr dirty="0">
              <a:latin typeface="Trebuchet MS" panose="020B0603020202020204" pitchFamily="34" charset="0"/>
            </a:endParaRPr>
          </a:p>
          <a:p>
            <a:pPr marL="457200" lvl="1" indent="0" algn="l" rtl="0">
              <a:lnSpc>
                <a:spcPct val="80000"/>
              </a:lnSpc>
              <a:spcBef>
                <a:spcPts val="500"/>
              </a:spcBef>
              <a:spcAft>
                <a:spcPts val="0"/>
              </a:spcAft>
              <a:buClr>
                <a:schemeClr val="dk1"/>
              </a:buClr>
              <a:buSzPts val="2400"/>
              <a:buNone/>
            </a:pPr>
            <a:endParaRPr dirty="0">
              <a:solidFill>
                <a:srgbClr val="000000"/>
              </a:solidFill>
              <a:latin typeface="Trebuchet MS" panose="020B0603020202020204" pitchFamily="34" charset="0"/>
            </a:endParaRPr>
          </a:p>
          <a:p>
            <a:pPr marL="457200" lvl="1" indent="0" algn="l" rtl="0">
              <a:lnSpc>
                <a:spcPct val="80000"/>
              </a:lnSpc>
              <a:spcBef>
                <a:spcPts val="500"/>
              </a:spcBef>
              <a:spcAft>
                <a:spcPts val="0"/>
              </a:spcAft>
              <a:buClr>
                <a:srgbClr val="000000"/>
              </a:buClr>
              <a:buSzPts val="2400"/>
              <a:buNone/>
            </a:pPr>
            <a:r>
              <a:rPr lang="en-US" dirty="0">
                <a:solidFill>
                  <a:srgbClr val="000000"/>
                </a:solidFill>
                <a:latin typeface="Trebuchet MS" panose="020B0603020202020204" pitchFamily="34" charset="0"/>
              </a:rPr>
              <a:t>Construction</a:t>
            </a:r>
            <a:endParaRPr dirty="0">
              <a:latin typeface="Trebuchet MS" panose="020B0603020202020204" pitchFamily="34" charset="0"/>
            </a:endParaRPr>
          </a:p>
          <a:p>
            <a:pPr marL="1143000" lvl="2" indent="-228600" algn="l" rtl="0">
              <a:lnSpc>
                <a:spcPct val="80000"/>
              </a:lnSpc>
              <a:spcBef>
                <a:spcPts val="500"/>
              </a:spcBef>
              <a:spcAft>
                <a:spcPts val="0"/>
              </a:spcAft>
              <a:buClr>
                <a:srgbClr val="000000"/>
              </a:buClr>
              <a:buSzPts val="2000"/>
              <a:buChar char="•"/>
            </a:pPr>
            <a:r>
              <a:rPr lang="en-US" dirty="0">
                <a:solidFill>
                  <a:srgbClr val="000000"/>
                </a:solidFill>
                <a:latin typeface="Trebuchet MS" panose="020B0603020202020204" pitchFamily="34" charset="0"/>
              </a:rPr>
              <a:t>Weather, test strips, application rates, construction methods, traffic control</a:t>
            </a:r>
          </a:p>
          <a:p>
            <a:pPr marL="914400" lvl="2" indent="0" algn="l" rtl="0">
              <a:lnSpc>
                <a:spcPct val="80000"/>
              </a:lnSpc>
              <a:spcBef>
                <a:spcPts val="500"/>
              </a:spcBef>
              <a:spcAft>
                <a:spcPts val="0"/>
              </a:spcAft>
              <a:buClr>
                <a:srgbClr val="000000"/>
              </a:buClr>
              <a:buSzPts val="2000"/>
              <a:buNone/>
            </a:pPr>
            <a:endParaRPr lang="en-US" dirty="0">
              <a:solidFill>
                <a:srgbClr val="000000"/>
              </a:solidFill>
              <a:latin typeface="Trebuchet MS" panose="020B0603020202020204" pitchFamily="34" charset="0"/>
            </a:endParaRPr>
          </a:p>
          <a:p>
            <a:pPr marL="457200" lvl="1" indent="0">
              <a:lnSpc>
                <a:spcPct val="80000"/>
              </a:lnSpc>
              <a:buClr>
                <a:srgbClr val="000000"/>
              </a:buClr>
              <a:buSzPts val="2000"/>
              <a:buNone/>
            </a:pPr>
            <a:r>
              <a:rPr lang="en-US" dirty="0">
                <a:solidFill>
                  <a:srgbClr val="000000"/>
                </a:solidFill>
                <a:latin typeface="Trebuchet MS" panose="020B0603020202020204" pitchFamily="34" charset="0"/>
              </a:rPr>
              <a:t>Important Points/Critical Keys</a:t>
            </a:r>
          </a:p>
          <a:p>
            <a:pPr marL="1257300" lvl="2" indent="-342900">
              <a:lnSpc>
                <a:spcPct val="80000"/>
              </a:lnSpc>
              <a:buClr>
                <a:srgbClr val="000000"/>
              </a:buClr>
            </a:pPr>
            <a:r>
              <a:rPr lang="en-US" dirty="0">
                <a:latin typeface="Trebuchet MS" panose="020B0603020202020204" pitchFamily="34" charset="0"/>
              </a:rPr>
              <a:t>No Fly zones</a:t>
            </a:r>
            <a:endParaRPr dirty="0">
              <a:latin typeface="Trebuchet MS" panose="020B0603020202020204" pitchFamily="34" charset="0"/>
            </a:endParaRPr>
          </a:p>
          <a:p>
            <a:pPr marL="1143000" lvl="2" indent="-101600" algn="l" rtl="0">
              <a:lnSpc>
                <a:spcPct val="80000"/>
              </a:lnSpc>
              <a:spcBef>
                <a:spcPts val="500"/>
              </a:spcBef>
              <a:spcAft>
                <a:spcPts val="0"/>
              </a:spcAft>
              <a:buClr>
                <a:schemeClr val="dk1"/>
              </a:buClr>
              <a:buSzPts val="2000"/>
              <a:buNone/>
            </a:pPr>
            <a:endParaRPr dirty="0">
              <a:solidFill>
                <a:srgbClr val="000000"/>
              </a:solidFill>
              <a:latin typeface="Trebuchet MS" panose="020B0603020202020204" pitchFamily="34" charset="0"/>
            </a:endParaRPr>
          </a:p>
          <a:p>
            <a:pPr marL="457200" lvl="1" indent="0" algn="l" rtl="0">
              <a:lnSpc>
                <a:spcPct val="80000"/>
              </a:lnSpc>
              <a:spcBef>
                <a:spcPts val="500"/>
              </a:spcBef>
              <a:spcAft>
                <a:spcPts val="0"/>
              </a:spcAft>
              <a:buClr>
                <a:srgbClr val="000000"/>
              </a:buClr>
              <a:buSzPts val="2400"/>
              <a:buNone/>
            </a:pPr>
            <a:r>
              <a:rPr lang="en-US" dirty="0">
                <a:solidFill>
                  <a:srgbClr val="000000"/>
                </a:solidFill>
                <a:latin typeface="Trebuchet MS" panose="020B0603020202020204" pitchFamily="34" charset="0"/>
              </a:rPr>
              <a:t>References</a:t>
            </a:r>
            <a:endParaRPr dirty="0">
              <a:latin typeface="Trebuchet MS" panose="020B0603020202020204" pitchFamily="34" charset="0"/>
            </a:endParaRPr>
          </a:p>
          <a:p>
            <a:pPr marL="1143000" lvl="2" indent="-228600" algn="l" rtl="0">
              <a:lnSpc>
                <a:spcPct val="80000"/>
              </a:lnSpc>
              <a:spcBef>
                <a:spcPts val="500"/>
              </a:spcBef>
              <a:spcAft>
                <a:spcPts val="0"/>
              </a:spcAft>
              <a:buClr>
                <a:srgbClr val="000000"/>
              </a:buClr>
              <a:buSzPts val="2000"/>
              <a:buChar char="•"/>
            </a:pPr>
            <a:r>
              <a:rPr lang="en-US" dirty="0">
                <a:solidFill>
                  <a:srgbClr val="000000"/>
                </a:solidFill>
                <a:latin typeface="Trebuchet MS" panose="020B0603020202020204" pitchFamily="34" charset="0"/>
              </a:rPr>
              <a:t> Throughout the presentation -  AASHTO(noted as P, M, R and T) and ASTM</a:t>
            </a:r>
            <a:endParaRPr dirty="0">
              <a:latin typeface="Trebuchet MS" panose="020B0603020202020204" pitchFamily="34" charset="0"/>
            </a:endParaRPr>
          </a:p>
        </p:txBody>
      </p:sp>
      <p:sp>
        <p:nvSpPr>
          <p:cNvPr id="141" name="Google Shape;141;p3"/>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7F7F7F"/>
              </a:buClr>
              <a:buSzPts val="4400"/>
              <a:buFont typeface="Lato"/>
              <a:buNone/>
            </a:pPr>
            <a:r>
              <a:rPr lang="en-US" dirty="0">
                <a:solidFill>
                  <a:schemeClr val="tx1"/>
                </a:solidFill>
                <a:latin typeface="Trebuchet MS" panose="020B0603020202020204" pitchFamily="34" charset="0"/>
              </a:rPr>
              <a:t>Sections Covered</a:t>
            </a:r>
            <a:endParaRPr dirty="0">
              <a:solidFill>
                <a:schemeClr val="tx1"/>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42709"/>
    </mc:Choice>
    <mc:Fallback xmlns="">
      <p:transition spd="slow" advTm="4270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286"/>
        <p:cNvGrpSpPr/>
        <p:nvPr/>
      </p:nvGrpSpPr>
      <p:grpSpPr>
        <a:xfrm>
          <a:off x="0" y="0"/>
          <a:ext cx="0" cy="0"/>
          <a:chOff x="0" y="0"/>
          <a:chExt cx="0" cy="0"/>
        </a:xfrm>
      </p:grpSpPr>
      <p:sp>
        <p:nvSpPr>
          <p:cNvPr id="287" name="Google Shape;287;p20"/>
          <p:cNvSpPr txBox="1">
            <a:spLocks noGrp="1"/>
          </p:cNvSpPr>
          <p:nvPr>
            <p:ph type="title"/>
          </p:nvPr>
        </p:nvSpPr>
        <p:spPr>
          <a:xfrm>
            <a:off x="762001" y="330201"/>
            <a:ext cx="5314536" cy="106679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Lato"/>
              <a:buNone/>
            </a:pPr>
            <a:r>
              <a:rPr lang="en-US" dirty="0">
                <a:latin typeface="Trebuchet MS" panose="020B0603020202020204" pitchFamily="34" charset="0"/>
              </a:rPr>
              <a:t>Construction</a:t>
            </a:r>
            <a:endParaRPr dirty="0">
              <a:latin typeface="Trebuchet MS" panose="020B0603020202020204" pitchFamily="34" charset="0"/>
            </a:endParaRPr>
          </a:p>
        </p:txBody>
      </p:sp>
      <p:sp>
        <p:nvSpPr>
          <p:cNvPr id="288" name="Google Shape;288;p20"/>
          <p:cNvSpPr txBox="1">
            <a:spLocks noGrp="1"/>
          </p:cNvSpPr>
          <p:nvPr>
            <p:ph type="body" idx="1"/>
          </p:nvPr>
        </p:nvSpPr>
        <p:spPr>
          <a:xfrm>
            <a:off x="762000" y="1961002"/>
            <a:ext cx="5609220" cy="4032174"/>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lt1"/>
              </a:buClr>
              <a:buSzPts val="2000"/>
              <a:buNone/>
            </a:pPr>
            <a:r>
              <a:rPr lang="en-US" sz="2000" dirty="0">
                <a:latin typeface="Trebuchet MS" panose="020B0603020202020204" pitchFamily="34" charset="0"/>
              </a:rPr>
              <a:t>Aggregate Application</a:t>
            </a:r>
            <a:endParaRPr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000"/>
              <a:buChar char="•"/>
            </a:pPr>
            <a:r>
              <a:rPr lang="en-US" sz="2000" dirty="0">
                <a:latin typeface="Trebuchet MS" panose="020B0603020202020204" pitchFamily="34" charset="0"/>
              </a:rPr>
              <a:t>Aggregate shall be damp, but surface dry</a:t>
            </a:r>
            <a:endParaRPr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000"/>
              <a:buChar char="•"/>
            </a:pPr>
            <a:r>
              <a:rPr lang="en-US" sz="2000" dirty="0">
                <a:latin typeface="Trebuchet MS" panose="020B0603020202020204" pitchFamily="34" charset="0"/>
              </a:rPr>
              <a:t>Damp aggregate draws emulsion into the aggregate pores</a:t>
            </a:r>
            <a:endParaRPr lang="en-US"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2000"/>
              <a:buChar char="•"/>
            </a:pPr>
            <a:r>
              <a:rPr lang="en-US" sz="2000" dirty="0">
                <a:latin typeface="Trebuchet MS" panose="020B0603020202020204" pitchFamily="34" charset="0"/>
              </a:rPr>
              <a:t>Shall be similar to design rate but adjustments are almost always necessary in the field</a:t>
            </a:r>
            <a:endParaRPr dirty="0">
              <a:latin typeface="Trebuchet MS" panose="020B0603020202020204" pitchFamily="34" charset="0"/>
            </a:endParaRPr>
          </a:p>
          <a:p>
            <a:pPr marL="228600" lvl="0" indent="-114300" algn="l" rtl="0">
              <a:lnSpc>
                <a:spcPct val="90000"/>
              </a:lnSpc>
              <a:spcBef>
                <a:spcPts val="1000"/>
              </a:spcBef>
              <a:spcAft>
                <a:spcPts val="0"/>
              </a:spcAft>
              <a:buClr>
                <a:schemeClr val="lt1"/>
              </a:buClr>
              <a:buSzPts val="1800"/>
              <a:buNone/>
            </a:pPr>
            <a:endParaRPr sz="1800" dirty="0"/>
          </a:p>
        </p:txBody>
      </p:sp>
      <p:sp>
        <p:nvSpPr>
          <p:cNvPr id="289" name="Google Shape;289;p20"/>
          <p:cNvSpPr/>
          <p:nvPr/>
        </p:nvSpPr>
        <p:spPr>
          <a:xfrm flipH="1">
            <a:off x="8055428" y="-2008"/>
            <a:ext cx="4136571" cy="4149465"/>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90" name="Google Shape;290;p20"/>
          <p:cNvPicPr preferRelativeResize="0"/>
          <p:nvPr/>
        </p:nvPicPr>
        <p:blipFill rotWithShape="1">
          <a:blip r:embed="rId3">
            <a:alphaModFix/>
          </a:blip>
          <a:srcRect r="27826" b="1"/>
          <a:stretch/>
        </p:blipFill>
        <p:spPr>
          <a:xfrm>
            <a:off x="8469086" y="10884"/>
            <a:ext cx="3722914" cy="3701145"/>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8334"/>
    </mc:Choice>
    <mc:Fallback xmlns="">
      <p:transition spd="slow" advTm="28334"/>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2CBC9"/>
        </a:solidFill>
        <a:effectLst/>
      </p:bgPr>
    </p:bg>
    <p:spTree>
      <p:nvGrpSpPr>
        <p:cNvPr id="1" name="Shape 294"/>
        <p:cNvGrpSpPr/>
        <p:nvPr/>
      </p:nvGrpSpPr>
      <p:grpSpPr>
        <a:xfrm>
          <a:off x="0" y="0"/>
          <a:ext cx="0" cy="0"/>
          <a:chOff x="0" y="0"/>
          <a:chExt cx="0" cy="0"/>
        </a:xfrm>
      </p:grpSpPr>
      <p:sp>
        <p:nvSpPr>
          <p:cNvPr id="295" name="Google Shape;295;p21"/>
          <p:cNvSpPr/>
          <p:nvPr/>
        </p:nvSpPr>
        <p:spPr>
          <a:xfrm>
            <a:off x="0" y="0"/>
            <a:ext cx="12192000" cy="6858000"/>
          </a:xfrm>
          <a:prstGeom prst="rect">
            <a:avLst/>
          </a:prstGeom>
          <a:solidFill>
            <a:srgbClr val="D2CB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6" name="Google Shape;296;p21"/>
          <p:cNvPicPr preferRelativeResize="0"/>
          <p:nvPr/>
        </p:nvPicPr>
        <p:blipFill rotWithShape="1">
          <a:blip r:embed="rId3">
            <a:alphaModFix/>
          </a:blip>
          <a:srcRect r="-2" b="39020"/>
          <a:stretch/>
        </p:blipFill>
        <p:spPr>
          <a:xfrm>
            <a:off x="6879771" y="598713"/>
            <a:ext cx="5312229" cy="2623457"/>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297" name="Google Shape;297;p21"/>
          <p:cNvPicPr preferRelativeResize="0"/>
          <p:nvPr/>
        </p:nvPicPr>
        <p:blipFill rotWithShape="1">
          <a:blip r:embed="rId4">
            <a:alphaModFix/>
          </a:blip>
          <a:srcRect t="8192" r="-2" b="30625"/>
          <a:stretch/>
        </p:blipFill>
        <p:spPr>
          <a:xfrm>
            <a:off x="6879771" y="3503894"/>
            <a:ext cx="5312229" cy="2494135"/>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298" name="Google Shape;298;p21"/>
          <p:cNvSpPr/>
          <p:nvPr/>
        </p:nvSpPr>
        <p:spPr>
          <a:xfrm>
            <a:off x="502483" y="0"/>
            <a:ext cx="6879771" cy="6858000"/>
          </a:xfrm>
          <a:custGeom>
            <a:avLst/>
            <a:gdLst/>
            <a:ahLst/>
            <a:cxnLst/>
            <a:rect l="l" t="t" r="r" b="b"/>
            <a:pathLst>
              <a:path w="6096001" h="6858000" extrusionOk="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solidFill>
            <a:srgbClr val="D2CBC9"/>
          </a:solidFill>
          <a:ln w="9525" cap="flat" cmpd="sng">
            <a:solidFill>
              <a:srgbClr val="EFEFEF"/>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99" name="Google Shape;299;p21"/>
          <p:cNvSpPr/>
          <p:nvPr/>
        </p:nvSpPr>
        <p:spPr>
          <a:xfrm>
            <a:off x="1" y="0"/>
            <a:ext cx="6087332" cy="6858000"/>
          </a:xfrm>
          <a:custGeom>
            <a:avLst/>
            <a:gdLst/>
            <a:ahLst/>
            <a:cxnLst/>
            <a:rect l="l" t="t" r="r" b="b"/>
            <a:pathLst>
              <a:path w="6087332" h="6858000" extrusionOk="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solidFill>
            <a:srgbClr val="D2CBC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0" name="Google Shape;300;p21"/>
          <p:cNvSpPr txBox="1">
            <a:spLocks noGrp="1"/>
          </p:cNvSpPr>
          <p:nvPr>
            <p:ph type="title"/>
          </p:nvPr>
        </p:nvSpPr>
        <p:spPr>
          <a:xfrm>
            <a:off x="448056" y="859536"/>
            <a:ext cx="4832802" cy="124358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400"/>
              <a:buFont typeface="Lato"/>
              <a:buNone/>
            </a:pPr>
            <a:r>
              <a:rPr lang="en-US" sz="3400" dirty="0">
                <a:latin typeface="Trebuchet MS" panose="020B0603020202020204" pitchFamily="34" charset="0"/>
              </a:rPr>
              <a:t>Construction</a:t>
            </a:r>
            <a:endParaRPr dirty="0">
              <a:latin typeface="Trebuchet MS" panose="020B0603020202020204" pitchFamily="34" charset="0"/>
            </a:endParaRPr>
          </a:p>
        </p:txBody>
      </p:sp>
      <p:sp>
        <p:nvSpPr>
          <p:cNvPr id="301" name="Google Shape;301;p21"/>
          <p:cNvSpPr/>
          <p:nvPr/>
        </p:nvSpPr>
        <p:spPr>
          <a:xfrm>
            <a:off x="0" y="1152144"/>
            <a:ext cx="128016" cy="653903"/>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2" name="Google Shape;302;p21"/>
          <p:cNvSpPr/>
          <p:nvPr/>
        </p:nvSpPr>
        <p:spPr>
          <a:xfrm>
            <a:off x="449544" y="2194560"/>
            <a:ext cx="4892040" cy="18288"/>
          </a:xfrm>
          <a:prstGeom prst="rect">
            <a:avLst/>
          </a:prstGeom>
          <a:solidFill>
            <a:srgbClr val="D2CBC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03" name="Google Shape;303;p21"/>
          <p:cNvSpPr/>
          <p:nvPr/>
        </p:nvSpPr>
        <p:spPr>
          <a:xfrm>
            <a:off x="449544" y="2194560"/>
            <a:ext cx="489204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4" name="Google Shape;304;p21"/>
          <p:cNvSpPr txBox="1">
            <a:spLocks noGrp="1"/>
          </p:cNvSpPr>
          <p:nvPr>
            <p:ph type="body" idx="1"/>
          </p:nvPr>
        </p:nvSpPr>
        <p:spPr>
          <a:xfrm>
            <a:off x="448056" y="2512611"/>
            <a:ext cx="4832803" cy="3664351"/>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0"/>
              </a:spcBef>
              <a:spcAft>
                <a:spcPts val="0"/>
              </a:spcAft>
              <a:buClr>
                <a:schemeClr val="dk1"/>
              </a:buClr>
              <a:buSzPts val="2800"/>
              <a:buChar char="•"/>
            </a:pPr>
            <a:r>
              <a:rPr lang="en-US" dirty="0"/>
              <a:t>Transverse Joints </a:t>
            </a:r>
            <a:r>
              <a:rPr lang="en-US" sz="2000" dirty="0"/>
              <a:t>- A roofing felt or heavy construction paper joint shall be used so excess asphalt and chips are not placed at the joint.</a:t>
            </a:r>
            <a:endParaRPr dirty="0"/>
          </a:p>
          <a:p>
            <a:pPr marL="228600" lvl="0" indent="-101600" algn="l" rtl="0">
              <a:lnSpc>
                <a:spcPct val="90000"/>
              </a:lnSpc>
              <a:spcBef>
                <a:spcPts val="1000"/>
              </a:spcBef>
              <a:spcAft>
                <a:spcPts val="0"/>
              </a:spcAft>
              <a:buClr>
                <a:schemeClr val="dk1"/>
              </a:buClr>
              <a:buSzPts val="2000"/>
              <a:buNone/>
            </a:pPr>
            <a:endParaRPr sz="2000" dirty="0"/>
          </a:p>
        </p:txBody>
      </p:sp>
    </p:spTree>
  </p:cSld>
  <p:clrMapOvr>
    <a:masterClrMapping/>
  </p:clrMapOvr>
  <mc:AlternateContent xmlns:mc="http://schemas.openxmlformats.org/markup-compatibility/2006" xmlns:p14="http://schemas.microsoft.com/office/powerpoint/2010/main">
    <mc:Choice Requires="p14">
      <p:transition spd="slow" p14:dur="2000" advTm="39045"/>
    </mc:Choice>
    <mc:Fallback xmlns="">
      <p:transition spd="slow" advTm="39045"/>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08"/>
        <p:cNvGrpSpPr/>
        <p:nvPr/>
      </p:nvGrpSpPr>
      <p:grpSpPr>
        <a:xfrm>
          <a:off x="0" y="0"/>
          <a:ext cx="0" cy="0"/>
          <a:chOff x="0" y="0"/>
          <a:chExt cx="0" cy="0"/>
        </a:xfrm>
      </p:grpSpPr>
      <p:sp>
        <p:nvSpPr>
          <p:cNvPr id="309" name="Google Shape;309;p22"/>
          <p:cNvSpPr txBox="1">
            <a:spLocks noGrp="1"/>
          </p:cNvSpPr>
          <p:nvPr>
            <p:ph type="title"/>
          </p:nvPr>
        </p:nvSpPr>
        <p:spPr>
          <a:xfrm>
            <a:off x="762001" y="88901"/>
            <a:ext cx="5314536" cy="128269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Lato"/>
              <a:buNone/>
            </a:pPr>
            <a:r>
              <a:rPr lang="en-US" dirty="0"/>
              <a:t>  </a:t>
            </a:r>
            <a:r>
              <a:rPr lang="en-US" dirty="0">
                <a:latin typeface="Trebuchet MS" panose="020B0603020202020204" pitchFamily="34" charset="0"/>
              </a:rPr>
              <a:t>Construction</a:t>
            </a:r>
            <a:endParaRPr dirty="0">
              <a:latin typeface="Trebuchet MS" panose="020B0603020202020204" pitchFamily="34" charset="0"/>
            </a:endParaRPr>
          </a:p>
        </p:txBody>
      </p:sp>
      <p:sp>
        <p:nvSpPr>
          <p:cNvPr id="310" name="Google Shape;310;p22"/>
          <p:cNvSpPr txBox="1">
            <a:spLocks noGrp="1"/>
          </p:cNvSpPr>
          <p:nvPr>
            <p:ph type="body" idx="1"/>
          </p:nvPr>
        </p:nvSpPr>
        <p:spPr>
          <a:xfrm>
            <a:off x="762000" y="1806766"/>
            <a:ext cx="5314543" cy="4472848"/>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chemeClr val="lt1"/>
              </a:buClr>
              <a:buSzPts val="1700"/>
              <a:buChar char="•"/>
            </a:pPr>
            <a:r>
              <a:rPr lang="en-US" dirty="0">
                <a:latin typeface="Trebuchet MS" panose="020B0603020202020204" pitchFamily="34" charset="0"/>
              </a:rPr>
              <a:t>Rolling </a:t>
            </a:r>
            <a:endParaRPr sz="4400"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1700"/>
              <a:buChar char="•"/>
            </a:pPr>
            <a:r>
              <a:rPr lang="en-US" sz="2200" dirty="0">
                <a:latin typeface="Trebuchet MS" panose="020B0603020202020204" pitchFamily="34" charset="0"/>
              </a:rPr>
              <a:t>First pass of rollers must be within 2 minutes of applying aggregate.</a:t>
            </a:r>
            <a:endParaRPr sz="3500"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1700"/>
              <a:buChar char="•"/>
            </a:pPr>
            <a:r>
              <a:rPr lang="en-US" sz="2200" dirty="0">
                <a:latin typeface="Trebuchet MS" panose="020B0603020202020204" pitchFamily="34" charset="0"/>
              </a:rPr>
              <a:t>Roller speed, 3MPH or less</a:t>
            </a:r>
            <a:endParaRPr sz="3500"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1700"/>
              <a:buChar char="•"/>
            </a:pPr>
            <a:r>
              <a:rPr lang="en-US" sz="2200" dirty="0">
                <a:latin typeface="Trebuchet MS" panose="020B0603020202020204" pitchFamily="34" charset="0"/>
              </a:rPr>
              <a:t>Three complete passes</a:t>
            </a:r>
            <a:endParaRPr sz="3500"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1700"/>
              <a:buChar char="•"/>
            </a:pPr>
            <a:r>
              <a:rPr lang="en-US" sz="2200" dirty="0">
                <a:latin typeface="Trebuchet MS" panose="020B0603020202020204" pitchFamily="34" charset="0"/>
              </a:rPr>
              <a:t>Position rollers so entire width of chip sealed surface is covered</a:t>
            </a:r>
            <a:endParaRPr sz="3500" dirty="0">
              <a:latin typeface="Trebuchet MS" panose="020B0603020202020204" pitchFamily="34" charset="0"/>
            </a:endParaRPr>
          </a:p>
          <a:p>
            <a:pPr marL="685800" lvl="1" indent="-228600" algn="l" rtl="0">
              <a:lnSpc>
                <a:spcPct val="150000"/>
              </a:lnSpc>
              <a:spcBef>
                <a:spcPts val="500"/>
              </a:spcBef>
              <a:spcAft>
                <a:spcPts val="0"/>
              </a:spcAft>
              <a:buClr>
                <a:schemeClr val="lt1"/>
              </a:buClr>
              <a:buSzPts val="1700"/>
              <a:buChar char="•"/>
            </a:pPr>
            <a:r>
              <a:rPr lang="en-US" sz="2200" dirty="0">
                <a:latin typeface="Trebuchet MS" panose="020B0603020202020204" pitchFamily="34" charset="0"/>
              </a:rPr>
              <a:t>If desired, a steel wheel roller can be used for final pass</a:t>
            </a:r>
            <a:endParaRPr sz="3500" dirty="0">
              <a:latin typeface="Trebuchet MS" panose="020B0603020202020204" pitchFamily="34" charset="0"/>
            </a:endParaRPr>
          </a:p>
          <a:p>
            <a:pPr marL="228600" lvl="0" indent="-120650" algn="l" rtl="0">
              <a:lnSpc>
                <a:spcPct val="90000"/>
              </a:lnSpc>
              <a:spcBef>
                <a:spcPts val="1000"/>
              </a:spcBef>
              <a:spcAft>
                <a:spcPts val="0"/>
              </a:spcAft>
              <a:buClr>
                <a:schemeClr val="lt1"/>
              </a:buClr>
              <a:buSzPts val="1700"/>
              <a:buNone/>
            </a:pPr>
            <a:endParaRPr sz="1700" dirty="0"/>
          </a:p>
        </p:txBody>
      </p:sp>
      <p:sp>
        <p:nvSpPr>
          <p:cNvPr id="311" name="Google Shape;311;p22"/>
          <p:cNvSpPr/>
          <p:nvPr/>
        </p:nvSpPr>
        <p:spPr>
          <a:xfrm flipH="1">
            <a:off x="658278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12" name="Google Shape;312;p22"/>
          <p:cNvPicPr preferRelativeResize="0"/>
          <p:nvPr/>
        </p:nvPicPr>
        <p:blipFill rotWithShape="1">
          <a:blip r:embed="rId3">
            <a:alphaModFix/>
          </a:blip>
          <a:srcRect l="11543" r="16221" b="2"/>
          <a:stretch/>
        </p:blipFill>
        <p:spPr>
          <a:xfrm>
            <a:off x="6750141" y="-2"/>
            <a:ext cx="5441859" cy="5654940"/>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7426"/>
    </mc:Choice>
    <mc:Fallback xmlns="">
      <p:transition spd="slow" advTm="27426"/>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Trebuchet MS" panose="020B0603020202020204" pitchFamily="34" charset="0"/>
              </a:rPr>
              <a:t>Sweeping</a:t>
            </a:r>
          </a:p>
          <a:p>
            <a:pPr marL="685800" lvl="1" indent="-228600">
              <a:spcBef>
                <a:spcPts val="0"/>
              </a:spcBef>
              <a:buSzPts val="2800"/>
            </a:pPr>
            <a:r>
              <a:rPr lang="en-US" dirty="0">
                <a:latin typeface="Trebuchet MS" panose="020B0603020202020204" pitchFamily="34" charset="0"/>
              </a:rPr>
              <a:t>Verify sequence </a:t>
            </a:r>
          </a:p>
          <a:p>
            <a:pPr marL="685800" lvl="1" indent="-228600">
              <a:spcBef>
                <a:spcPts val="0"/>
              </a:spcBef>
              <a:buSzPts val="2800"/>
            </a:pPr>
            <a:r>
              <a:rPr lang="en-US" dirty="0">
                <a:latin typeface="Trebuchet MS" panose="020B0603020202020204" pitchFamily="34" charset="0"/>
              </a:rPr>
              <a:t>Ensure 85% moisture has evaporated</a:t>
            </a:r>
          </a:p>
          <a:p>
            <a:pPr marL="685800" lvl="1" indent="-228600">
              <a:spcBef>
                <a:spcPts val="0"/>
              </a:spcBef>
              <a:buSzPts val="2800"/>
            </a:pPr>
            <a:r>
              <a:rPr lang="en-US" dirty="0">
                <a:latin typeface="Trebuchet MS" panose="020B0603020202020204" pitchFamily="34" charset="0"/>
              </a:rPr>
              <a:t>Aggregate removal should be less than 10%</a:t>
            </a:r>
          </a:p>
          <a:p>
            <a:pPr marL="457200" lvl="1" indent="0">
              <a:spcBef>
                <a:spcPts val="0"/>
              </a:spcBef>
              <a:buSzPts val="2800"/>
              <a:buNone/>
            </a:pPr>
            <a:endParaRPr lang="en-US" dirty="0">
              <a:latin typeface="Trebuchet MS" panose="020B0603020202020204" pitchFamily="34" charset="0"/>
            </a:endParaRPr>
          </a:p>
          <a:p>
            <a:pPr marL="457200" lvl="1" indent="0">
              <a:spcBef>
                <a:spcPts val="0"/>
              </a:spcBef>
              <a:buSzPts val="2800"/>
              <a:buNone/>
            </a:pPr>
            <a:endParaRPr dirty="0">
              <a:latin typeface="Trebuchet MS" panose="020B0603020202020204" pitchFamily="34" charset="0"/>
            </a:endParaRPr>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a:p>
            <a:pPr marL="457200" lvl="1" indent="0" algn="l" rtl="0">
              <a:lnSpc>
                <a:spcPct val="90000"/>
              </a:lnSpc>
              <a:spcBef>
                <a:spcPts val="500"/>
              </a:spcBef>
              <a:spcAft>
                <a:spcPts val="0"/>
              </a:spcAft>
              <a:buClr>
                <a:schemeClr val="dk1"/>
              </a:buClr>
              <a:buSzPts val="2400"/>
              <a:buNone/>
            </a:pPr>
            <a:endParaRPr dirty="0"/>
          </a:p>
        </p:txBody>
      </p:sp>
      <p:sp>
        <p:nvSpPr>
          <p:cNvPr id="318" name="Google Shape;318;p23"/>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Construction</a:t>
            </a:r>
            <a:endParaRPr dirty="0">
              <a:latin typeface="Trebuchet MS" panose="020B0603020202020204" pitchFamily="34" charset="0"/>
            </a:endParaRPr>
          </a:p>
        </p:txBody>
      </p:sp>
      <p:graphicFrame>
        <p:nvGraphicFramePr>
          <p:cNvPr id="2" name="Table 1">
            <a:extLst>
              <a:ext uri="{FF2B5EF4-FFF2-40B4-BE49-F238E27FC236}">
                <a16:creationId xmlns:a16="http://schemas.microsoft.com/office/drawing/2014/main" id="{21EC6D1B-EA87-4013-AB67-7AEF54A83D3D}"/>
              </a:ext>
            </a:extLst>
          </p:cNvPr>
          <p:cNvGraphicFramePr>
            <a:graphicFrameLocks noGrp="1"/>
          </p:cNvGraphicFramePr>
          <p:nvPr>
            <p:extLst>
              <p:ext uri="{D42A27DB-BD31-4B8C-83A1-F6EECF244321}">
                <p14:modId xmlns:p14="http://schemas.microsoft.com/office/powerpoint/2010/main" val="2204129844"/>
              </p:ext>
            </p:extLst>
          </p:nvPr>
        </p:nvGraphicFramePr>
        <p:xfrm>
          <a:off x="1887764" y="3308495"/>
          <a:ext cx="7302501" cy="1769334"/>
        </p:xfrm>
        <a:graphic>
          <a:graphicData uri="http://schemas.openxmlformats.org/drawingml/2006/table">
            <a:tbl>
              <a:tblPr firstRow="1" firstCol="1" bandRow="1">
                <a:tableStyleId>{98284ECA-6BDB-4C07-A3E2-569F7A847C2B}</a:tableStyleId>
              </a:tblPr>
              <a:tblGrid>
                <a:gridCol w="2434167">
                  <a:extLst>
                    <a:ext uri="{9D8B030D-6E8A-4147-A177-3AD203B41FA5}">
                      <a16:colId xmlns:a16="http://schemas.microsoft.com/office/drawing/2014/main" val="2889286859"/>
                    </a:ext>
                  </a:extLst>
                </a:gridCol>
                <a:gridCol w="2434167">
                  <a:extLst>
                    <a:ext uri="{9D8B030D-6E8A-4147-A177-3AD203B41FA5}">
                      <a16:colId xmlns:a16="http://schemas.microsoft.com/office/drawing/2014/main" val="1151445236"/>
                    </a:ext>
                  </a:extLst>
                </a:gridCol>
                <a:gridCol w="2434167">
                  <a:extLst>
                    <a:ext uri="{9D8B030D-6E8A-4147-A177-3AD203B41FA5}">
                      <a16:colId xmlns:a16="http://schemas.microsoft.com/office/drawing/2014/main" val="1325749819"/>
                    </a:ext>
                  </a:extLst>
                </a:gridCol>
              </a:tblGrid>
              <a:tr h="331071">
                <a:tc gridSpan="3">
                  <a:txBody>
                    <a:bodyPr/>
                    <a:lstStyle/>
                    <a:p>
                      <a:pPr marL="0" marR="0" algn="ctr">
                        <a:lnSpc>
                          <a:spcPct val="107000"/>
                        </a:lnSpc>
                        <a:spcBef>
                          <a:spcPts val="0"/>
                        </a:spcBef>
                        <a:spcAft>
                          <a:spcPts val="0"/>
                        </a:spcAft>
                      </a:pPr>
                      <a:r>
                        <a:rPr lang="en-US" sz="1800" dirty="0">
                          <a:effectLst/>
                        </a:rPr>
                        <a:t>Chip Seal </a:t>
                      </a:r>
                      <a:r>
                        <a:rPr lang="en-US" sz="1800" dirty="0" err="1">
                          <a:effectLst/>
                        </a:rPr>
                        <a:t>Class</a:t>
                      </a:r>
                      <a:r>
                        <a:rPr lang="en-US" sz="1800" baseline="30000" dirty="0" err="1">
                          <a:effectLst/>
                        </a:rPr>
                        <a:t>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2056442"/>
                  </a:ext>
                </a:extLst>
              </a:tr>
              <a:tr h="331071">
                <a:tc>
                  <a:txBody>
                    <a:bodyPr/>
                    <a:lstStyle/>
                    <a:p>
                      <a:pPr marL="0" marR="0" algn="ctr">
                        <a:lnSpc>
                          <a:spcPct val="107000"/>
                        </a:lnSpc>
                        <a:spcBef>
                          <a:spcPts val="0"/>
                        </a:spcBef>
                        <a:spcAft>
                          <a:spcPts val="0"/>
                        </a:spcAft>
                      </a:pPr>
                      <a:r>
                        <a:rPr lang="en-US" sz="1800" b="0" dirty="0">
                          <a:solidFill>
                            <a:schemeClr val="tx1"/>
                          </a:solidFill>
                          <a:effectLst/>
                        </a:rPr>
                        <a:t>I</a:t>
                      </a:r>
                    </a:p>
                    <a:p>
                      <a:pPr marL="0" marR="0" algn="ctr">
                        <a:lnSpc>
                          <a:spcPct val="107000"/>
                        </a:lnSpc>
                        <a:spcBef>
                          <a:spcPts val="0"/>
                        </a:spcBef>
                        <a:spcAft>
                          <a:spcPts val="0"/>
                        </a:spcAft>
                      </a:pPr>
                      <a:r>
                        <a:rPr lang="en-US"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&lt; 500 AADT</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lumMod val="85000"/>
                      </a:schemeClr>
                    </a:solidFill>
                  </a:tcPr>
                </a:tc>
                <a:tc>
                  <a:txBody>
                    <a:bodyPr/>
                    <a:lstStyle/>
                    <a:p>
                      <a:pPr marL="0" marR="0" algn="ctr">
                        <a:lnSpc>
                          <a:spcPct val="107000"/>
                        </a:lnSpc>
                        <a:spcBef>
                          <a:spcPts val="0"/>
                        </a:spcBef>
                        <a:spcAft>
                          <a:spcPts val="0"/>
                        </a:spcAft>
                      </a:pPr>
                      <a:r>
                        <a:rPr lang="en-US" sz="1800" dirty="0">
                          <a:effectLst/>
                        </a:rPr>
                        <a:t>II</a:t>
                      </a:r>
                    </a:p>
                    <a:p>
                      <a:pPr marL="0" marR="0" algn="ctr">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501-5000 AADT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lumMod val="85000"/>
                      </a:schemeClr>
                    </a:solidFill>
                  </a:tcPr>
                </a:tc>
                <a:tc>
                  <a:txBody>
                    <a:bodyPr/>
                    <a:lstStyle/>
                    <a:p>
                      <a:pPr marL="0" marR="0" algn="ctr">
                        <a:lnSpc>
                          <a:spcPct val="107000"/>
                        </a:lnSpc>
                        <a:spcBef>
                          <a:spcPts val="0"/>
                        </a:spcBef>
                        <a:spcAft>
                          <a:spcPts val="0"/>
                        </a:spcAft>
                      </a:pPr>
                      <a:r>
                        <a:rPr lang="en-US" sz="1800" dirty="0">
                          <a:effectLst/>
                        </a:rPr>
                        <a:t>III</a:t>
                      </a:r>
                    </a:p>
                    <a:p>
                      <a:pPr marL="0" marR="0" algn="ctr">
                        <a:lnSpc>
                          <a:spcPct val="107000"/>
                        </a:lnSpc>
                        <a:spcBef>
                          <a:spcPts val="0"/>
                        </a:spcBef>
                        <a:spcAft>
                          <a:spcPts val="0"/>
                        </a:spcAf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&gt; 5000 AADT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3486216061"/>
                  </a:ext>
                </a:extLst>
              </a:tr>
              <a:tr h="871017">
                <a:tc>
                  <a:txBody>
                    <a:bodyPr/>
                    <a:lstStyle/>
                    <a:p>
                      <a:pPr marL="0" marR="0" algn="ctr">
                        <a:lnSpc>
                          <a:spcPct val="107000"/>
                        </a:lnSpc>
                        <a:spcBef>
                          <a:spcPts val="0"/>
                        </a:spcBef>
                        <a:spcAft>
                          <a:spcPts val="0"/>
                        </a:spcAft>
                      </a:pPr>
                      <a:r>
                        <a:rPr lang="en-US" sz="1800" b="0" dirty="0">
                          <a:solidFill>
                            <a:schemeClr val="tx1"/>
                          </a:solidFill>
                          <a:effectLst/>
                        </a:rPr>
                        <a:t>Within 24 hours after rolling</a:t>
                      </a:r>
                      <a:endParaRPr lang="en-US" sz="2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lumMod val="85000"/>
                      </a:schemeClr>
                    </a:solidFill>
                  </a:tcPr>
                </a:tc>
                <a:tc>
                  <a:txBody>
                    <a:bodyPr/>
                    <a:lstStyle/>
                    <a:p>
                      <a:pPr marL="0" marR="0" algn="ctr">
                        <a:lnSpc>
                          <a:spcPct val="107000"/>
                        </a:lnSpc>
                        <a:spcBef>
                          <a:spcPts val="0"/>
                        </a:spcBef>
                        <a:spcAft>
                          <a:spcPts val="0"/>
                        </a:spcAft>
                      </a:pPr>
                      <a:r>
                        <a:rPr lang="en-US" sz="1800" dirty="0">
                          <a:effectLst/>
                        </a:rPr>
                        <a:t>No later than the following morning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lumMod val="85000"/>
                      </a:schemeClr>
                    </a:solidFill>
                  </a:tcPr>
                </a:tc>
                <a:tc>
                  <a:txBody>
                    <a:bodyPr/>
                    <a:lstStyle/>
                    <a:p>
                      <a:pPr marL="0" marR="0" algn="ctr">
                        <a:lnSpc>
                          <a:spcPct val="107000"/>
                        </a:lnSpc>
                        <a:spcBef>
                          <a:spcPts val="0"/>
                        </a:spcBef>
                        <a:spcAft>
                          <a:spcPts val="0"/>
                        </a:spcAft>
                      </a:pPr>
                      <a:r>
                        <a:rPr lang="en-US" sz="1800" dirty="0">
                          <a:effectLst/>
                        </a:rPr>
                        <a:t>Before traffic is allowed without traffic control</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solidFill>
                      <a:schemeClr val="bg1">
                        <a:lumMod val="85000"/>
                      </a:schemeClr>
                    </a:solidFill>
                  </a:tcPr>
                </a:tc>
                <a:extLst>
                  <a:ext uri="{0D108BD9-81ED-4DB2-BD59-A6C34878D82A}">
                    <a16:rowId xmlns:a16="http://schemas.microsoft.com/office/drawing/2014/main" val="3898177234"/>
                  </a:ext>
                </a:extLst>
              </a:tr>
            </a:tbl>
          </a:graphicData>
        </a:graphic>
      </p:graphicFrame>
      <p:sp>
        <p:nvSpPr>
          <p:cNvPr id="3" name="TextBox 2">
            <a:extLst>
              <a:ext uri="{FF2B5EF4-FFF2-40B4-BE49-F238E27FC236}">
                <a16:creationId xmlns:a16="http://schemas.microsoft.com/office/drawing/2014/main" id="{5BE928EC-C370-4325-8218-8F59240C2BA1}"/>
              </a:ext>
            </a:extLst>
          </p:cNvPr>
          <p:cNvSpPr txBox="1"/>
          <p:nvPr/>
        </p:nvSpPr>
        <p:spPr>
          <a:xfrm>
            <a:off x="1898650" y="5048713"/>
            <a:ext cx="7423150" cy="307777"/>
          </a:xfrm>
          <a:prstGeom prst="rect">
            <a:avLst/>
          </a:prstGeom>
          <a:noFill/>
        </p:spPr>
        <p:txBody>
          <a:bodyPr wrap="square" rtlCol="0">
            <a:spAutoFit/>
          </a:bodyPr>
          <a:lstStyle/>
          <a:p>
            <a:r>
              <a:rPr lang="en-US" dirty="0"/>
              <a:t>Construction Guide Specification ,Table 1, p.12 – Sweeping Sequence</a:t>
            </a:r>
          </a:p>
        </p:txBody>
      </p:sp>
    </p:spTree>
  </p:cSld>
  <p:clrMapOvr>
    <a:masterClrMapping/>
  </p:clrMapOvr>
  <mc:AlternateContent xmlns:mc="http://schemas.openxmlformats.org/markup-compatibility/2006" xmlns:p14="http://schemas.microsoft.com/office/powerpoint/2010/main">
    <mc:Choice Requires="p14">
      <p:transition spd="slow" p14:dur="2000" advTm="36806"/>
    </mc:Choice>
    <mc:Fallback xmlns="">
      <p:transition spd="slow" advTm="3680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latin typeface="Trebuchet MS" panose="020B0603020202020204" pitchFamily="34" charset="0"/>
              </a:rPr>
              <a:t>Traffic on a fresh chip seal shall be controlled by the following:</a:t>
            </a:r>
            <a:endParaRPr dirty="0">
              <a:latin typeface="Trebuchet MS" panose="020B0603020202020204" pitchFamily="34" charset="0"/>
            </a:endParaRPr>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p:txBody>
      </p:sp>
      <p:sp>
        <p:nvSpPr>
          <p:cNvPr id="324" name="Google Shape;324;p24"/>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Construction</a:t>
            </a:r>
            <a:endParaRPr dirty="0">
              <a:latin typeface="Trebuchet MS" panose="020B0603020202020204" pitchFamily="34" charset="0"/>
            </a:endParaRPr>
          </a:p>
        </p:txBody>
      </p:sp>
      <p:graphicFrame>
        <p:nvGraphicFramePr>
          <p:cNvPr id="325" name="Google Shape;325;p24"/>
          <p:cNvGraphicFramePr/>
          <p:nvPr>
            <p:extLst>
              <p:ext uri="{D42A27DB-BD31-4B8C-83A1-F6EECF244321}">
                <p14:modId xmlns:p14="http://schemas.microsoft.com/office/powerpoint/2010/main" val="4140112473"/>
              </p:ext>
            </p:extLst>
          </p:nvPr>
        </p:nvGraphicFramePr>
        <p:xfrm>
          <a:off x="1536700" y="2711814"/>
          <a:ext cx="7493000" cy="2533300"/>
        </p:xfrm>
        <a:graphic>
          <a:graphicData uri="http://schemas.openxmlformats.org/drawingml/2006/table">
            <a:tbl>
              <a:tblPr firstRow="1" firstCol="1" bandRow="1">
                <a:noFill/>
                <a:tableStyleId>{98284ECA-6BDB-4C07-A3E2-569F7A847C2B}</a:tableStyleId>
              </a:tblPr>
              <a:tblGrid>
                <a:gridCol w="2758925">
                  <a:extLst>
                    <a:ext uri="{9D8B030D-6E8A-4147-A177-3AD203B41FA5}">
                      <a16:colId xmlns:a16="http://schemas.microsoft.com/office/drawing/2014/main" val="20000"/>
                    </a:ext>
                  </a:extLst>
                </a:gridCol>
                <a:gridCol w="2482350">
                  <a:extLst>
                    <a:ext uri="{9D8B030D-6E8A-4147-A177-3AD203B41FA5}">
                      <a16:colId xmlns:a16="http://schemas.microsoft.com/office/drawing/2014/main" val="20001"/>
                    </a:ext>
                  </a:extLst>
                </a:gridCol>
                <a:gridCol w="2251725">
                  <a:extLst>
                    <a:ext uri="{9D8B030D-6E8A-4147-A177-3AD203B41FA5}">
                      <a16:colId xmlns:a16="http://schemas.microsoft.com/office/drawing/2014/main" val="20002"/>
                    </a:ext>
                  </a:extLst>
                </a:gridCol>
              </a:tblGrid>
              <a:tr h="654600">
                <a:tc gridSpan="3">
                  <a:txBody>
                    <a:bodyPr/>
                    <a:lstStyle/>
                    <a:p>
                      <a:pPr marL="0" marR="0" lvl="0" indent="0" algn="ctr" rtl="0">
                        <a:spcBef>
                          <a:spcPts val="0"/>
                        </a:spcBef>
                        <a:spcAft>
                          <a:spcPts val="0"/>
                        </a:spcAft>
                        <a:buNone/>
                      </a:pPr>
                      <a:r>
                        <a:rPr lang="en-US" sz="3200" u="none" strike="noStrike" cap="none"/>
                        <a:t>Chip Seal Class</a:t>
                      </a:r>
                      <a:r>
                        <a:rPr lang="en-US" sz="3200" u="none" strike="noStrike" cap="none" baseline="30000"/>
                        <a:t>a</a:t>
                      </a:r>
                      <a:endParaRPr sz="3200" u="none" strike="noStrike" cap="none">
                        <a:latin typeface="Times New Roman"/>
                        <a:ea typeface="Times New Roman"/>
                        <a:cs typeface="Times New Roman"/>
                        <a:sym typeface="Times New Roman"/>
                      </a:endParaRPr>
                    </a:p>
                  </a:txBody>
                  <a:tcPr marL="68575" marR="6857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81325">
                <a:tc>
                  <a:txBody>
                    <a:bodyPr/>
                    <a:lstStyle/>
                    <a:p>
                      <a:pPr marL="0" marR="0" lvl="0" indent="0" algn="ctr" rtl="0">
                        <a:spcBef>
                          <a:spcPts val="0"/>
                        </a:spcBef>
                        <a:spcAft>
                          <a:spcPts val="0"/>
                        </a:spcAft>
                        <a:buNone/>
                      </a:pPr>
                      <a:r>
                        <a:rPr lang="en-US" sz="1800" b="0" u="none" strike="noStrike" cap="none" dirty="0">
                          <a:solidFill>
                            <a:schemeClr val="tx1"/>
                          </a:solidFill>
                        </a:rPr>
                        <a:t>I</a:t>
                      </a:r>
                    </a:p>
                    <a:p>
                      <a:pPr marL="0" marR="0" lvl="0" indent="0" algn="ctr" rtl="0">
                        <a:spcBef>
                          <a:spcPts val="0"/>
                        </a:spcBef>
                        <a:spcAft>
                          <a:spcPts val="0"/>
                        </a:spcAft>
                        <a:buNone/>
                      </a:pPr>
                      <a:r>
                        <a:rPr lang="en-US" sz="1800" b="0" u="none" strike="noStrike" cap="none" dirty="0">
                          <a:solidFill>
                            <a:schemeClr val="tx1"/>
                          </a:solidFill>
                          <a:latin typeface="Times New Roman"/>
                          <a:ea typeface="Times New Roman"/>
                          <a:cs typeface="Times New Roman"/>
                          <a:sym typeface="Times New Roman"/>
                        </a:rPr>
                        <a:t>&lt;500 AADT</a:t>
                      </a:r>
                      <a:endParaRPr sz="1800" b="0" u="none" strike="noStrike" cap="none" dirty="0">
                        <a:solidFill>
                          <a:schemeClr val="tx1"/>
                        </a:solidFill>
                        <a:latin typeface="Times New Roman"/>
                        <a:ea typeface="Times New Roman"/>
                        <a:cs typeface="Times New Roman"/>
                        <a:sym typeface="Times New Roman"/>
                      </a:endParaRPr>
                    </a:p>
                  </a:txBody>
                  <a:tcPr marL="68575" marR="68575" marT="0" marB="0">
                    <a:solidFill>
                      <a:schemeClr val="bg1">
                        <a:lumMod val="85000"/>
                      </a:schemeClr>
                    </a:solidFill>
                  </a:tcPr>
                </a:tc>
                <a:tc>
                  <a:txBody>
                    <a:bodyPr/>
                    <a:lstStyle/>
                    <a:p>
                      <a:pPr marL="100330" marR="207645" lvl="0" indent="0" algn="ctr" rtl="0">
                        <a:spcBef>
                          <a:spcPts val="0"/>
                        </a:spcBef>
                        <a:spcAft>
                          <a:spcPts val="0"/>
                        </a:spcAft>
                        <a:buNone/>
                      </a:pPr>
                      <a:r>
                        <a:rPr lang="en-US" sz="1800" u="none" strike="noStrike" cap="none" dirty="0"/>
                        <a:t>II</a:t>
                      </a:r>
                    </a:p>
                    <a:p>
                      <a:pPr marL="100330" marR="207645" lvl="0" indent="0" algn="ctr" rtl="0">
                        <a:spcBef>
                          <a:spcPts val="0"/>
                        </a:spcBef>
                        <a:spcAft>
                          <a:spcPts val="0"/>
                        </a:spcAft>
                        <a:buNone/>
                      </a:pPr>
                      <a:r>
                        <a:rPr lang="en-US" sz="1800" u="none" strike="noStrike" cap="none" dirty="0">
                          <a:latin typeface="Times New Roman"/>
                          <a:ea typeface="Times New Roman"/>
                          <a:cs typeface="Times New Roman"/>
                          <a:sym typeface="Times New Roman"/>
                        </a:rPr>
                        <a:t>501-5000 AADT</a:t>
                      </a:r>
                      <a:endParaRPr sz="1800" u="none" strike="noStrike" cap="none" dirty="0">
                        <a:latin typeface="Times New Roman"/>
                        <a:ea typeface="Times New Roman"/>
                        <a:cs typeface="Times New Roman"/>
                        <a:sym typeface="Times New Roman"/>
                      </a:endParaRPr>
                    </a:p>
                  </a:txBody>
                  <a:tcPr marL="68575" marR="68575" marT="0" marB="0">
                    <a:solidFill>
                      <a:schemeClr val="bg1">
                        <a:lumMod val="85000"/>
                      </a:schemeClr>
                    </a:solidFill>
                  </a:tcPr>
                </a:tc>
                <a:tc>
                  <a:txBody>
                    <a:bodyPr/>
                    <a:lstStyle/>
                    <a:p>
                      <a:pPr marL="0" marR="0" lvl="0" indent="0" algn="ctr" rtl="0">
                        <a:spcBef>
                          <a:spcPts val="0"/>
                        </a:spcBef>
                        <a:spcAft>
                          <a:spcPts val="0"/>
                        </a:spcAft>
                        <a:buNone/>
                      </a:pPr>
                      <a:r>
                        <a:rPr lang="en-US" sz="1800" u="none" strike="noStrike" cap="none" dirty="0"/>
                        <a:t>III</a:t>
                      </a:r>
                    </a:p>
                    <a:p>
                      <a:pPr marL="0" marR="0" lvl="0" indent="0" algn="ctr" rtl="0">
                        <a:spcBef>
                          <a:spcPts val="0"/>
                        </a:spcBef>
                        <a:spcAft>
                          <a:spcPts val="0"/>
                        </a:spcAft>
                        <a:buNone/>
                      </a:pPr>
                      <a:r>
                        <a:rPr lang="en-US" sz="1800" u="none" strike="noStrike" cap="none" dirty="0">
                          <a:latin typeface="Times New Roman"/>
                          <a:ea typeface="Times New Roman"/>
                          <a:cs typeface="Times New Roman"/>
                          <a:sym typeface="Times New Roman"/>
                        </a:rPr>
                        <a:t>&gt;5000 AADT</a:t>
                      </a:r>
                      <a:endParaRPr sz="1800" u="none" strike="noStrike" cap="none" dirty="0">
                        <a:latin typeface="Times New Roman"/>
                        <a:ea typeface="Times New Roman"/>
                        <a:cs typeface="Times New Roman"/>
                        <a:sym typeface="Times New Roman"/>
                      </a:endParaRPr>
                    </a:p>
                  </a:txBody>
                  <a:tcPr marL="68575" marR="68575" marT="0" marB="0">
                    <a:solidFill>
                      <a:schemeClr val="bg1">
                        <a:lumMod val="85000"/>
                      </a:schemeClr>
                    </a:solidFill>
                  </a:tcPr>
                </a:tc>
                <a:extLst>
                  <a:ext uri="{0D108BD9-81ED-4DB2-BD59-A6C34878D82A}">
                    <a16:rowId xmlns:a16="http://schemas.microsoft.com/office/drawing/2014/main" val="10001"/>
                  </a:ext>
                </a:extLst>
              </a:tr>
              <a:tr h="1297375">
                <a:tc>
                  <a:txBody>
                    <a:bodyPr/>
                    <a:lstStyle/>
                    <a:p>
                      <a:pPr marL="328930" marR="391795" lvl="0" indent="0" algn="ctr" rtl="0">
                        <a:spcBef>
                          <a:spcPts val="0"/>
                        </a:spcBef>
                        <a:spcAft>
                          <a:spcPts val="0"/>
                        </a:spcAft>
                        <a:buNone/>
                      </a:pPr>
                      <a:r>
                        <a:rPr lang="en-US" sz="1800" b="0" u="none" strike="noStrike" cap="none" dirty="0">
                          <a:solidFill>
                            <a:schemeClr val="tx1"/>
                          </a:solidFill>
                        </a:rPr>
                        <a:t>Traffic controlled with speed limit signs</a:t>
                      </a:r>
                      <a:endParaRPr sz="1800" b="0" u="none" strike="noStrike" cap="none" dirty="0">
                        <a:solidFill>
                          <a:schemeClr val="tx1"/>
                        </a:solidFill>
                        <a:latin typeface="Times New Roman"/>
                        <a:ea typeface="Times New Roman"/>
                        <a:cs typeface="Times New Roman"/>
                        <a:sym typeface="Times New Roman"/>
                      </a:endParaRPr>
                    </a:p>
                  </a:txBody>
                  <a:tcPr marL="68575" marR="68575" marT="0" marB="0">
                    <a:solidFill>
                      <a:schemeClr val="bg1">
                        <a:lumMod val="85000"/>
                      </a:schemeClr>
                    </a:solidFill>
                  </a:tcPr>
                </a:tc>
                <a:tc>
                  <a:txBody>
                    <a:bodyPr/>
                    <a:lstStyle/>
                    <a:p>
                      <a:pPr marL="0" marR="379095" lvl="0" indent="0" algn="ctr" rtl="0">
                        <a:spcBef>
                          <a:spcPts val="0"/>
                        </a:spcBef>
                        <a:spcAft>
                          <a:spcPts val="0"/>
                        </a:spcAft>
                        <a:buNone/>
                      </a:pPr>
                      <a:r>
                        <a:rPr lang="en-US" sz="1800" u="none" strike="noStrike" cap="none" dirty="0"/>
                        <a:t>Traffic controlled with pilot cars</a:t>
                      </a:r>
                      <a:endParaRPr sz="1800" u="none" strike="noStrike" cap="none" dirty="0">
                        <a:latin typeface="Times New Roman"/>
                        <a:ea typeface="Times New Roman"/>
                        <a:cs typeface="Times New Roman"/>
                        <a:sym typeface="Times New Roman"/>
                      </a:endParaRPr>
                    </a:p>
                  </a:txBody>
                  <a:tcPr marL="68575" marR="68575" marT="0" marB="0">
                    <a:solidFill>
                      <a:schemeClr val="bg1">
                        <a:lumMod val="85000"/>
                      </a:schemeClr>
                    </a:solidFill>
                  </a:tcPr>
                </a:tc>
                <a:tc>
                  <a:txBody>
                    <a:bodyPr/>
                    <a:lstStyle/>
                    <a:p>
                      <a:pPr marL="170180" marR="315595" lvl="0" indent="0" algn="ctr" rtl="0">
                        <a:spcBef>
                          <a:spcPts val="0"/>
                        </a:spcBef>
                        <a:spcAft>
                          <a:spcPts val="0"/>
                        </a:spcAft>
                        <a:buNone/>
                      </a:pPr>
                      <a:r>
                        <a:rPr lang="en-US" sz="1800" u="none" strike="noStrike" cap="none" dirty="0"/>
                        <a:t>Traffic controlled with pilot cars</a:t>
                      </a:r>
                      <a:endParaRPr sz="1800" u="none" strike="noStrike" cap="none" dirty="0">
                        <a:latin typeface="Times New Roman"/>
                        <a:ea typeface="Times New Roman"/>
                        <a:cs typeface="Times New Roman"/>
                        <a:sym typeface="Times New Roman"/>
                      </a:endParaRPr>
                    </a:p>
                  </a:txBody>
                  <a:tcPr marL="68575" marR="68575" marT="0" marB="0">
                    <a:solidFill>
                      <a:schemeClr val="bg1">
                        <a:lumMod val="85000"/>
                      </a:schemeClr>
                    </a:solidFill>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21330"/>
    </mc:Choice>
    <mc:Fallback xmlns="">
      <p:transition spd="slow" advTm="2133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30"/>
        <p:cNvGrpSpPr/>
        <p:nvPr/>
      </p:nvGrpSpPr>
      <p:grpSpPr>
        <a:xfrm>
          <a:off x="0" y="0"/>
          <a:ext cx="0" cy="0"/>
          <a:chOff x="0" y="0"/>
          <a:chExt cx="0" cy="0"/>
        </a:xfrm>
      </p:grpSpPr>
      <p:sp>
        <p:nvSpPr>
          <p:cNvPr id="331" name="Google Shape;331;p25"/>
          <p:cNvSpPr txBox="1">
            <a:spLocks noGrp="1"/>
          </p:cNvSpPr>
          <p:nvPr>
            <p:ph type="title"/>
          </p:nvPr>
        </p:nvSpPr>
        <p:spPr>
          <a:xfrm>
            <a:off x="762001" y="203201"/>
            <a:ext cx="5314536" cy="123189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400"/>
              <a:buFont typeface="Lato"/>
              <a:buNone/>
            </a:pPr>
            <a:r>
              <a:rPr lang="en-US" dirty="0">
                <a:latin typeface="Trebuchet MS" panose="020B0603020202020204" pitchFamily="34" charset="0"/>
              </a:rPr>
              <a:t>Construction</a:t>
            </a:r>
            <a:endParaRPr dirty="0">
              <a:latin typeface="Trebuchet MS" panose="020B0603020202020204" pitchFamily="34" charset="0"/>
            </a:endParaRPr>
          </a:p>
        </p:txBody>
      </p:sp>
      <p:sp>
        <p:nvSpPr>
          <p:cNvPr id="332" name="Google Shape;332;p25"/>
          <p:cNvSpPr txBox="1">
            <a:spLocks noGrp="1"/>
          </p:cNvSpPr>
          <p:nvPr>
            <p:ph type="body" idx="1"/>
          </p:nvPr>
        </p:nvSpPr>
        <p:spPr>
          <a:xfrm>
            <a:off x="762000" y="2279018"/>
            <a:ext cx="5314543" cy="33759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800"/>
              <a:buChar char="•"/>
            </a:pPr>
            <a:r>
              <a:rPr lang="en-US" dirty="0">
                <a:latin typeface="Trebuchet MS" panose="020B0603020202020204" pitchFamily="34" charset="0"/>
              </a:rPr>
              <a:t>Fog Seal – The chip seal shall be allowed to cure a minimum of 24 hours before placement off a fog seal.</a:t>
            </a:r>
            <a:endParaRPr dirty="0">
              <a:latin typeface="Trebuchet MS" panose="020B0603020202020204" pitchFamily="34" charset="0"/>
            </a:endParaRPr>
          </a:p>
          <a:p>
            <a:pPr marL="228600" lvl="0" indent="-114300" algn="l" rtl="0">
              <a:lnSpc>
                <a:spcPct val="90000"/>
              </a:lnSpc>
              <a:spcBef>
                <a:spcPts val="1000"/>
              </a:spcBef>
              <a:spcAft>
                <a:spcPts val="0"/>
              </a:spcAft>
              <a:buClr>
                <a:schemeClr val="lt1"/>
              </a:buClr>
              <a:buSzPts val="1800"/>
              <a:buNone/>
            </a:pPr>
            <a:endParaRPr sz="1800" dirty="0"/>
          </a:p>
        </p:txBody>
      </p:sp>
      <p:sp>
        <p:nvSpPr>
          <p:cNvPr id="333" name="Google Shape;333;p25"/>
          <p:cNvSpPr/>
          <p:nvPr/>
        </p:nvSpPr>
        <p:spPr>
          <a:xfrm flipH="1">
            <a:off x="658278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0FA846BD-442D-445E-8F92-930B93EC9585}"/>
              </a:ext>
            </a:extLst>
          </p:cNvPr>
          <p:cNvPicPr>
            <a:picLocks noChangeAspect="1"/>
          </p:cNvPicPr>
          <p:nvPr/>
        </p:nvPicPr>
        <p:blipFill>
          <a:blip r:embed="rId3"/>
          <a:stretch>
            <a:fillRect/>
          </a:stretch>
        </p:blipFill>
        <p:spPr>
          <a:xfrm>
            <a:off x="7347601" y="506627"/>
            <a:ext cx="4696118" cy="4164227"/>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37916"/>
    </mc:Choice>
    <mc:Fallback xmlns="">
      <p:transition spd="slow" advTm="37916"/>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6"/>
          <p:cNvSpPr txBox="1">
            <a:spLocks noGrp="1"/>
          </p:cNvSpPr>
          <p:nvPr>
            <p:ph type="body" idx="1"/>
          </p:nvPr>
        </p:nvSpPr>
        <p:spPr>
          <a:xfrm>
            <a:off x="838200" y="1825625"/>
            <a:ext cx="7838208"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Trebuchet MS" panose="020B0603020202020204" pitchFamily="34" charset="0"/>
              </a:rPr>
              <a:t>Measurement</a:t>
            </a:r>
            <a:endParaRPr dirty="0">
              <a:latin typeface="Trebuchet MS" panose="020B0603020202020204" pitchFamily="34" charset="0"/>
            </a:endParaRPr>
          </a:p>
          <a:p>
            <a:pPr marL="685800" lvl="1" indent="-228600" algn="l" rtl="0">
              <a:lnSpc>
                <a:spcPct val="90000"/>
              </a:lnSpc>
              <a:spcBef>
                <a:spcPts val="500"/>
              </a:spcBef>
              <a:spcAft>
                <a:spcPts val="0"/>
              </a:spcAft>
              <a:buClr>
                <a:schemeClr val="dk1"/>
              </a:buClr>
              <a:buSzPts val="2400"/>
              <a:buChar char="•"/>
            </a:pPr>
            <a:r>
              <a:rPr lang="en-US" dirty="0">
                <a:latin typeface="Trebuchet MS" panose="020B0603020202020204" pitchFamily="34" charset="0"/>
              </a:rPr>
              <a:t>Emulsion – by volume at 60°F</a:t>
            </a:r>
            <a:endParaRPr dirty="0">
              <a:latin typeface="Trebuchet MS" panose="020B0603020202020204" pitchFamily="34" charset="0"/>
            </a:endParaRPr>
          </a:p>
          <a:p>
            <a:pPr marL="685800" lvl="1" indent="-228600" algn="l" rtl="0">
              <a:lnSpc>
                <a:spcPct val="90000"/>
              </a:lnSpc>
              <a:spcBef>
                <a:spcPts val="500"/>
              </a:spcBef>
              <a:spcAft>
                <a:spcPts val="0"/>
              </a:spcAft>
              <a:buClr>
                <a:schemeClr val="dk1"/>
              </a:buClr>
              <a:buSzPts val="2400"/>
              <a:buChar char="•"/>
            </a:pPr>
            <a:r>
              <a:rPr lang="en-US" dirty="0">
                <a:latin typeface="Trebuchet MS" panose="020B0603020202020204" pitchFamily="34" charset="0"/>
              </a:rPr>
              <a:t>Aggregate – by area of pavement surfaced</a:t>
            </a:r>
            <a:endParaRPr dirty="0">
              <a:latin typeface="Trebuchet MS" panose="020B0603020202020204" pitchFamily="34" charset="0"/>
            </a:endParaRPr>
          </a:p>
          <a:p>
            <a:pPr marL="457200" lvl="1" indent="0" algn="l" rtl="0">
              <a:lnSpc>
                <a:spcPct val="90000"/>
              </a:lnSpc>
              <a:spcBef>
                <a:spcPts val="500"/>
              </a:spcBef>
              <a:spcAft>
                <a:spcPts val="0"/>
              </a:spcAft>
              <a:buClr>
                <a:schemeClr val="dk1"/>
              </a:buClr>
              <a:buSzPts val="2400"/>
              <a:buNone/>
            </a:pPr>
            <a:endParaRPr dirty="0">
              <a:latin typeface="Trebuchet MS" panose="020B0603020202020204" pitchFamily="34" charset="0"/>
            </a:endParaRPr>
          </a:p>
          <a:p>
            <a:pPr marL="228600" lvl="0" indent="-228600" algn="l" rtl="0">
              <a:lnSpc>
                <a:spcPct val="90000"/>
              </a:lnSpc>
              <a:spcBef>
                <a:spcPts val="1000"/>
              </a:spcBef>
              <a:spcAft>
                <a:spcPts val="0"/>
              </a:spcAft>
              <a:buClr>
                <a:schemeClr val="dk1"/>
              </a:buClr>
              <a:buSzPts val="2800"/>
              <a:buChar char="•"/>
            </a:pPr>
            <a:r>
              <a:rPr lang="en-US" dirty="0">
                <a:latin typeface="Trebuchet MS" panose="020B0603020202020204" pitchFamily="34" charset="0"/>
              </a:rPr>
              <a:t>Payment</a:t>
            </a:r>
            <a:endParaRPr dirty="0">
              <a:latin typeface="Trebuchet MS" panose="020B0603020202020204" pitchFamily="34" charset="0"/>
            </a:endParaRPr>
          </a:p>
          <a:p>
            <a:pPr marL="228600" lvl="0" indent="-228600" algn="l" rtl="0">
              <a:lnSpc>
                <a:spcPct val="90000"/>
              </a:lnSpc>
              <a:spcBef>
                <a:spcPts val="1000"/>
              </a:spcBef>
              <a:spcAft>
                <a:spcPts val="0"/>
              </a:spcAft>
              <a:buClr>
                <a:schemeClr val="dk1"/>
              </a:buClr>
              <a:buSzPts val="2800"/>
              <a:buChar char="•"/>
            </a:pPr>
            <a:r>
              <a:rPr lang="en-US" dirty="0">
                <a:latin typeface="Trebuchet MS" panose="020B0603020202020204" pitchFamily="34" charset="0"/>
              </a:rPr>
              <a:t>Unit costs or total area covered</a:t>
            </a:r>
            <a:endParaRPr dirty="0">
              <a:latin typeface="Trebuchet MS" panose="020B0603020202020204" pitchFamily="34" charset="0"/>
            </a:endParaRPr>
          </a:p>
          <a:p>
            <a:pPr marL="685800" lvl="1" indent="-228600" algn="l" rtl="0">
              <a:lnSpc>
                <a:spcPct val="90000"/>
              </a:lnSpc>
              <a:spcBef>
                <a:spcPts val="500"/>
              </a:spcBef>
              <a:spcAft>
                <a:spcPts val="0"/>
              </a:spcAft>
              <a:buClr>
                <a:schemeClr val="dk1"/>
              </a:buClr>
              <a:buSzPts val="2400"/>
              <a:buChar char="•"/>
            </a:pPr>
            <a:r>
              <a:rPr lang="en-US" dirty="0">
                <a:latin typeface="Trebuchet MS" panose="020B0603020202020204" pitchFamily="34" charset="0"/>
              </a:rPr>
              <a:t>Unit cost – Emulsion(</a:t>
            </a:r>
            <a:r>
              <a:rPr lang="en-US" sz="1600" dirty="0">
                <a:latin typeface="Trebuchet MS" panose="020B0603020202020204" pitchFamily="34" charset="0"/>
              </a:rPr>
              <a:t>gal</a:t>
            </a:r>
            <a:r>
              <a:rPr lang="en-US" dirty="0">
                <a:latin typeface="Trebuchet MS" panose="020B0603020202020204" pitchFamily="34" charset="0"/>
              </a:rPr>
              <a:t>), Aggregate(</a:t>
            </a:r>
            <a:r>
              <a:rPr lang="en-US" sz="1600" dirty="0">
                <a:latin typeface="Trebuchet MS" panose="020B0603020202020204" pitchFamily="34" charset="0"/>
              </a:rPr>
              <a:t>tons</a:t>
            </a:r>
            <a:r>
              <a:rPr lang="en-US" dirty="0">
                <a:latin typeface="Trebuchet MS" panose="020B0603020202020204" pitchFamily="34" charset="0"/>
              </a:rPr>
              <a:t>), Fog seal(</a:t>
            </a:r>
            <a:r>
              <a:rPr lang="en-US" sz="1600" dirty="0">
                <a:latin typeface="Trebuchet MS" panose="020B0603020202020204" pitchFamily="34" charset="0"/>
              </a:rPr>
              <a:t>gal</a:t>
            </a:r>
            <a:r>
              <a:rPr lang="en-US" dirty="0"/>
              <a:t>)</a:t>
            </a:r>
          </a:p>
          <a:p>
            <a:pPr marL="685800" lvl="1" indent="-228600"/>
            <a:r>
              <a:rPr lang="en-US" dirty="0">
                <a:latin typeface="Trebuchet MS" panose="020B0603020202020204" pitchFamily="34" charset="0"/>
              </a:rPr>
              <a:t>Total area covered – Chip seal(yd</a:t>
            </a:r>
            <a:r>
              <a:rPr lang="en-US" baseline="30000" dirty="0">
                <a:latin typeface="Trebuchet MS" panose="020B0603020202020204" pitchFamily="34" charset="0"/>
              </a:rPr>
              <a:t>2</a:t>
            </a:r>
            <a:r>
              <a:rPr lang="en-US" dirty="0">
                <a:latin typeface="Trebuchet MS" panose="020B0603020202020204" pitchFamily="34" charset="0"/>
              </a:rPr>
              <a:t>)</a:t>
            </a:r>
          </a:p>
          <a:p>
            <a:pPr marL="685800" lvl="1" indent="-228600" algn="l" rtl="0">
              <a:lnSpc>
                <a:spcPct val="90000"/>
              </a:lnSpc>
              <a:spcBef>
                <a:spcPts val="500"/>
              </a:spcBef>
              <a:spcAft>
                <a:spcPts val="0"/>
              </a:spcAft>
              <a:buClr>
                <a:schemeClr val="dk1"/>
              </a:buClr>
              <a:buSzPts val="2400"/>
              <a:buChar char="•"/>
            </a:pPr>
            <a:endParaRPr sz="3600" dirty="0"/>
          </a:p>
          <a:p>
            <a:pPr marL="228600" lvl="0" indent="-50800" algn="l" rtl="0">
              <a:lnSpc>
                <a:spcPct val="90000"/>
              </a:lnSpc>
              <a:spcBef>
                <a:spcPts val="1000"/>
              </a:spcBef>
              <a:spcAft>
                <a:spcPts val="0"/>
              </a:spcAft>
              <a:buClr>
                <a:schemeClr val="dk1"/>
              </a:buClr>
              <a:buSzPts val="2800"/>
              <a:buNone/>
            </a:pPr>
            <a:endParaRPr dirty="0"/>
          </a:p>
        </p:txBody>
      </p:sp>
      <p:sp>
        <p:nvSpPr>
          <p:cNvPr id="340" name="Google Shape;340;p26"/>
          <p:cNvSpPr txBox="1">
            <a:spLocks noGrp="1"/>
          </p:cNvSpPr>
          <p:nvPr>
            <p:ph type="title"/>
          </p:nvPr>
        </p:nvSpPr>
        <p:spPr>
          <a:xfrm>
            <a:off x="838200" y="50724"/>
            <a:ext cx="10621372"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Measurement/Payment</a:t>
            </a:r>
            <a:endParaRPr dirty="0">
              <a:latin typeface="Trebuchet MS" panose="020B0603020202020204" pitchFamily="34" charset="0"/>
            </a:endParaRPr>
          </a:p>
        </p:txBody>
      </p:sp>
      <p:pic>
        <p:nvPicPr>
          <p:cNvPr id="341" name="Google Shape;341;p26" descr="Money"/>
          <p:cNvPicPr preferRelativeResize="0"/>
          <p:nvPr/>
        </p:nvPicPr>
        <p:blipFill rotWithShape="1">
          <a:blip r:embed="rId3">
            <a:alphaModFix/>
          </a:blip>
          <a:srcRect/>
          <a:stretch/>
        </p:blipFill>
        <p:spPr>
          <a:xfrm>
            <a:off x="2734781" y="3228637"/>
            <a:ext cx="914400" cy="914400"/>
          </a:xfrm>
          <a:prstGeom prst="rect">
            <a:avLst/>
          </a:prstGeom>
          <a:noFill/>
          <a:ln>
            <a:noFill/>
          </a:ln>
        </p:spPr>
      </p:pic>
      <p:pic>
        <p:nvPicPr>
          <p:cNvPr id="342" name="Google Shape;342;p26" descr="Ruler"/>
          <p:cNvPicPr preferRelativeResize="0"/>
          <p:nvPr/>
        </p:nvPicPr>
        <p:blipFill rotWithShape="1">
          <a:blip r:embed="rId4">
            <a:alphaModFix/>
          </a:blip>
          <a:srcRect/>
          <a:stretch/>
        </p:blipFill>
        <p:spPr>
          <a:xfrm>
            <a:off x="3394364" y="1597958"/>
            <a:ext cx="713509" cy="713509"/>
          </a:xfrm>
          <a:prstGeom prst="rect">
            <a:avLst/>
          </a:prstGeom>
          <a:noFill/>
          <a:ln>
            <a:noFill/>
          </a:ln>
        </p:spPr>
      </p:pic>
      <p:pic>
        <p:nvPicPr>
          <p:cNvPr id="343" name="Google Shape;343;p26"/>
          <p:cNvPicPr preferRelativeResize="0"/>
          <p:nvPr/>
        </p:nvPicPr>
        <p:blipFill rotWithShape="1">
          <a:blip r:embed="rId5">
            <a:alphaModFix/>
          </a:blip>
          <a:srcRect/>
          <a:stretch/>
        </p:blipFill>
        <p:spPr>
          <a:xfrm>
            <a:off x="8676408" y="3629890"/>
            <a:ext cx="3262746" cy="2175164"/>
          </a:xfrm>
          <a:prstGeom prst="rect">
            <a:avLst/>
          </a:prstGeom>
          <a:noFill/>
          <a:ln>
            <a:noFill/>
          </a:ln>
        </p:spPr>
      </p:pic>
      <p:sp>
        <p:nvSpPr>
          <p:cNvPr id="344" name="Google Shape;344;p26"/>
          <p:cNvSpPr txBox="1"/>
          <p:nvPr/>
        </p:nvSpPr>
        <p:spPr>
          <a:xfrm>
            <a:off x="8756247" y="5752615"/>
            <a:ext cx="659757" cy="1846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
                <a:solidFill>
                  <a:schemeClr val="dk1"/>
                </a:solidFill>
                <a:latin typeface="Calibri"/>
                <a:ea typeface="Calibri"/>
                <a:cs typeface="Calibri"/>
                <a:sym typeface="Calibri"/>
              </a:rPr>
              <a:t>JESHOOTS.com</a:t>
            </a:r>
            <a:endParaRPr/>
          </a:p>
        </p:txBody>
      </p:sp>
    </p:spTree>
  </p:cSld>
  <p:clrMapOvr>
    <a:masterClrMapping/>
  </p:clrMapOvr>
  <mc:AlternateContent xmlns:mc="http://schemas.openxmlformats.org/markup-compatibility/2006" xmlns:p14="http://schemas.microsoft.com/office/powerpoint/2010/main">
    <mc:Choice Requires="p14">
      <p:transition spd="slow" p14:dur="2000" advTm="33329"/>
    </mc:Choice>
    <mc:Fallback xmlns="">
      <p:transition spd="slow" advTm="3332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2CBC9">
            <a:alpha val="65000"/>
          </a:srgbClr>
        </a:solidFill>
        <a:effectLst/>
      </p:bgPr>
    </p:bg>
    <p:spTree>
      <p:nvGrpSpPr>
        <p:cNvPr id="1" name="Shape 234"/>
        <p:cNvGrpSpPr/>
        <p:nvPr/>
      </p:nvGrpSpPr>
      <p:grpSpPr>
        <a:xfrm>
          <a:off x="0" y="0"/>
          <a:ext cx="0" cy="0"/>
          <a:chOff x="0" y="0"/>
          <a:chExt cx="0" cy="0"/>
        </a:xfrm>
      </p:grpSpPr>
      <p:sp>
        <p:nvSpPr>
          <p:cNvPr id="235" name="Google Shape;235;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ctr" rtl="0">
              <a:lnSpc>
                <a:spcPct val="90000"/>
              </a:lnSpc>
              <a:spcBef>
                <a:spcPts val="0"/>
              </a:spcBef>
              <a:spcAft>
                <a:spcPts val="0"/>
              </a:spcAft>
              <a:buClr>
                <a:schemeClr val="dk1"/>
              </a:buClr>
              <a:buSzPts val="2800"/>
              <a:buNone/>
            </a:pPr>
            <a:r>
              <a:rPr lang="en-US" dirty="0">
                <a:latin typeface="Trebuchet MS" panose="020B0603020202020204" pitchFamily="34" charset="0"/>
              </a:rPr>
              <a:t>                                </a:t>
            </a:r>
          </a:p>
          <a:p>
            <a:pPr marL="228600" lvl="0" indent="-50800" algn="ctr" rtl="0">
              <a:lnSpc>
                <a:spcPct val="90000"/>
              </a:lnSpc>
              <a:spcBef>
                <a:spcPts val="0"/>
              </a:spcBef>
              <a:spcAft>
                <a:spcPts val="0"/>
              </a:spcAft>
              <a:buClr>
                <a:schemeClr val="dk1"/>
              </a:buClr>
              <a:buSzPts val="2800"/>
              <a:buNone/>
            </a:pPr>
            <a:endParaRPr lang="en-US" dirty="0">
              <a:latin typeface="Trebuchet MS" panose="020B0603020202020204" pitchFamily="34" charset="0"/>
            </a:endParaRPr>
          </a:p>
          <a:p>
            <a:pPr marL="228600" lvl="0" indent="-50800" algn="ctr" rtl="0">
              <a:lnSpc>
                <a:spcPct val="90000"/>
              </a:lnSpc>
              <a:spcBef>
                <a:spcPts val="0"/>
              </a:spcBef>
              <a:spcAft>
                <a:spcPts val="0"/>
              </a:spcAft>
              <a:buClr>
                <a:schemeClr val="dk1"/>
              </a:buClr>
              <a:buSzPts val="2800"/>
              <a:buNone/>
            </a:pPr>
            <a:endParaRPr lang="en-US" dirty="0">
              <a:latin typeface="Trebuchet MS" panose="020B0603020202020204" pitchFamily="34" charset="0"/>
            </a:endParaRPr>
          </a:p>
          <a:p>
            <a:pPr marL="228600" lvl="0" indent="-50800" algn="ctr" rtl="0">
              <a:lnSpc>
                <a:spcPct val="90000"/>
              </a:lnSpc>
              <a:spcBef>
                <a:spcPts val="0"/>
              </a:spcBef>
              <a:spcAft>
                <a:spcPts val="0"/>
              </a:spcAft>
              <a:buClr>
                <a:schemeClr val="dk1"/>
              </a:buClr>
              <a:buSzPts val="2800"/>
              <a:buNone/>
            </a:pPr>
            <a:r>
              <a:rPr lang="en-US" dirty="0">
                <a:latin typeface="Trebuchet MS" panose="020B0603020202020204" pitchFamily="34" charset="0"/>
              </a:rPr>
              <a:t>                                      Fog seals just paint the surface black?</a:t>
            </a:r>
          </a:p>
          <a:p>
            <a:pPr marL="692150" lvl="0" indent="-514350" algn="ctr" rtl="0">
              <a:lnSpc>
                <a:spcPct val="90000"/>
              </a:lnSpc>
              <a:spcBef>
                <a:spcPts val="0"/>
              </a:spcBef>
              <a:spcAft>
                <a:spcPts val="0"/>
              </a:spcAft>
              <a:buClr>
                <a:schemeClr val="dk1"/>
              </a:buClr>
              <a:buSzPts val="2800"/>
              <a:buAutoNum type="alphaLcParenR"/>
            </a:pPr>
            <a:r>
              <a:rPr lang="en-US" dirty="0">
                <a:latin typeface="Trebuchet MS" panose="020B0603020202020204" pitchFamily="34" charset="0"/>
              </a:rPr>
              <a:t>True</a:t>
            </a:r>
          </a:p>
          <a:p>
            <a:pPr marL="692150" lvl="0" indent="-514350" algn="ctr" rtl="0">
              <a:lnSpc>
                <a:spcPct val="90000"/>
              </a:lnSpc>
              <a:spcBef>
                <a:spcPts val="0"/>
              </a:spcBef>
              <a:spcAft>
                <a:spcPts val="0"/>
              </a:spcAft>
              <a:buClr>
                <a:schemeClr val="dk1"/>
              </a:buClr>
              <a:buSzPts val="2800"/>
              <a:buAutoNum type="alphaLcParenR"/>
            </a:pPr>
            <a:r>
              <a:rPr lang="en-US" dirty="0">
                <a:latin typeface="Trebuchet MS" panose="020B0603020202020204" pitchFamily="34" charset="0"/>
              </a:rPr>
              <a:t>False</a:t>
            </a:r>
            <a:endParaRPr dirty="0">
              <a:latin typeface="Trebuchet MS" panose="020B0603020202020204" pitchFamily="34" charset="0"/>
            </a:endParaRPr>
          </a:p>
        </p:txBody>
      </p:sp>
      <p:sp>
        <p:nvSpPr>
          <p:cNvPr id="236" name="Google Shape;236;p14"/>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Knowledge Check</a:t>
            </a:r>
            <a:r>
              <a:rPr lang="en-US" dirty="0"/>
              <a:t>	</a:t>
            </a:r>
            <a:endParaRPr dirty="0"/>
          </a:p>
        </p:txBody>
      </p:sp>
      <p:pic>
        <p:nvPicPr>
          <p:cNvPr id="2" name="Picture 1">
            <a:extLst>
              <a:ext uri="{FF2B5EF4-FFF2-40B4-BE49-F238E27FC236}">
                <a16:creationId xmlns:a16="http://schemas.microsoft.com/office/drawing/2014/main" id="{36E1BBE9-8312-45C4-ACB9-344F643F5056}"/>
              </a:ext>
            </a:extLst>
          </p:cNvPr>
          <p:cNvPicPr>
            <a:picLocks noChangeAspect="1"/>
          </p:cNvPicPr>
          <p:nvPr/>
        </p:nvPicPr>
        <p:blipFill>
          <a:blip r:embed="rId3"/>
          <a:stretch>
            <a:fillRect/>
          </a:stretch>
        </p:blipFill>
        <p:spPr>
          <a:xfrm>
            <a:off x="290830" y="1825625"/>
            <a:ext cx="4163929" cy="3127519"/>
          </a:xfrm>
          <a:prstGeom prst="rect">
            <a:avLst/>
          </a:prstGeom>
          <a:ln>
            <a:solidFill>
              <a:srgbClr val="00B0F0"/>
            </a:solidFill>
          </a:ln>
          <a:effectLst>
            <a:glow rad="12700">
              <a:schemeClr val="accent1">
                <a:alpha val="40000"/>
              </a:schemeClr>
            </a:glow>
            <a:reflection blurRad="6350" stA="50000" endA="275" endPos="40000" dist="101600" dir="5400000" sy="-100000" algn="bl" rotWithShape="0"/>
            <a:softEdge rad="12700"/>
          </a:effectLst>
        </p:spPr>
      </p:pic>
    </p:spTree>
    <p:extLst>
      <p:ext uri="{BB962C8B-B14F-4D97-AF65-F5344CB8AC3E}">
        <p14:creationId xmlns:p14="http://schemas.microsoft.com/office/powerpoint/2010/main" val="3126741864"/>
      </p:ext>
    </p:extLst>
  </p:cSld>
  <p:clrMapOvr>
    <a:masterClrMapping/>
  </p:clrMapOvr>
  <mc:AlternateContent xmlns:mc="http://schemas.openxmlformats.org/markup-compatibility/2006" xmlns:p14="http://schemas.microsoft.com/office/powerpoint/2010/main">
    <mc:Choice Requires="p14">
      <p:transition spd="slow" p14:dur="2000" advTm="15683"/>
    </mc:Choice>
    <mc:Fallback xmlns="">
      <p:transition spd="slow" advTm="1568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49"/>
        <p:cNvGrpSpPr/>
        <p:nvPr/>
      </p:nvGrpSpPr>
      <p:grpSpPr>
        <a:xfrm>
          <a:off x="0" y="0"/>
          <a:ext cx="0" cy="0"/>
          <a:chOff x="0" y="0"/>
          <a:chExt cx="0" cy="0"/>
        </a:xfrm>
      </p:grpSpPr>
      <p:sp>
        <p:nvSpPr>
          <p:cNvPr id="350" name="Google Shape;350;p27"/>
          <p:cNvSpPr txBox="1">
            <a:spLocks noGrp="1"/>
          </p:cNvSpPr>
          <p:nvPr>
            <p:ph type="title"/>
          </p:nvPr>
        </p:nvSpPr>
        <p:spPr>
          <a:xfrm>
            <a:off x="1008993" y="70946"/>
            <a:ext cx="5067544" cy="12454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959"/>
              <a:buFont typeface="Lato"/>
              <a:buNone/>
            </a:pPr>
            <a:r>
              <a:rPr lang="en-US" sz="3959" dirty="0">
                <a:latin typeface="Trebuchet MS" panose="020B0603020202020204" pitchFamily="34" charset="0"/>
              </a:rPr>
              <a:t>Important Points to Understand</a:t>
            </a:r>
            <a:endParaRPr dirty="0">
              <a:latin typeface="Trebuchet MS" panose="020B0603020202020204" pitchFamily="34" charset="0"/>
            </a:endParaRPr>
          </a:p>
        </p:txBody>
      </p:sp>
      <p:sp>
        <p:nvSpPr>
          <p:cNvPr id="351" name="Google Shape;351;p27"/>
          <p:cNvSpPr txBox="1">
            <a:spLocks noGrp="1"/>
          </p:cNvSpPr>
          <p:nvPr>
            <p:ph type="body" idx="1"/>
          </p:nvPr>
        </p:nvSpPr>
        <p:spPr>
          <a:xfrm>
            <a:off x="762000" y="2279018"/>
            <a:ext cx="5314543" cy="3375920"/>
          </a:xfrm>
          <a:prstGeom prst="rect">
            <a:avLst/>
          </a:prstGeom>
          <a:noFill/>
          <a:ln>
            <a:noFill/>
          </a:ln>
        </p:spPr>
        <p:txBody>
          <a:bodyPr spcFirstLastPara="1" wrap="square" lIns="91425" tIns="45700" rIns="91425" bIns="45700" anchor="t" anchorCtr="0">
            <a:normAutofit fontScale="92500" lnSpcReduction="10000"/>
          </a:bodyPr>
          <a:lstStyle/>
          <a:p>
            <a:pPr marL="228600" lvl="0" indent="-114300" algn="l" rtl="0">
              <a:lnSpc>
                <a:spcPct val="90000"/>
              </a:lnSpc>
              <a:spcBef>
                <a:spcPts val="0"/>
              </a:spcBef>
              <a:spcAft>
                <a:spcPts val="0"/>
              </a:spcAft>
              <a:buClr>
                <a:schemeClr val="lt1"/>
              </a:buClr>
              <a:buSzPts val="1800"/>
              <a:buNone/>
            </a:pPr>
            <a:endParaRPr sz="1800" dirty="0"/>
          </a:p>
          <a:p>
            <a:pPr marL="228600" lvl="0" indent="-228600" algn="l" rtl="0">
              <a:lnSpc>
                <a:spcPct val="150000"/>
              </a:lnSpc>
              <a:spcBef>
                <a:spcPts val="1000"/>
              </a:spcBef>
              <a:spcAft>
                <a:spcPts val="0"/>
              </a:spcAft>
              <a:buClr>
                <a:schemeClr val="lt1"/>
              </a:buClr>
              <a:buSzPts val="1800"/>
              <a:buChar char="•"/>
            </a:pPr>
            <a:r>
              <a:rPr lang="en-US" sz="2400" dirty="0">
                <a:latin typeface="Trebuchet MS" panose="020B0603020202020204" pitchFamily="34" charset="0"/>
              </a:rPr>
              <a:t>Aggregate Dust </a:t>
            </a:r>
            <a:endParaRPr sz="36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1800"/>
              <a:buChar char="•"/>
            </a:pPr>
            <a:r>
              <a:rPr lang="en-US" sz="2400" dirty="0">
                <a:latin typeface="Trebuchet MS" panose="020B0603020202020204" pitchFamily="34" charset="0"/>
              </a:rPr>
              <a:t>Cure Time</a:t>
            </a:r>
            <a:endParaRPr sz="36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1800"/>
              <a:buChar char="•"/>
            </a:pPr>
            <a:r>
              <a:rPr lang="en-US" sz="2400" dirty="0">
                <a:latin typeface="Trebuchet MS" panose="020B0603020202020204" pitchFamily="34" charset="0"/>
              </a:rPr>
              <a:t>Rounded Aggregate</a:t>
            </a:r>
            <a:endParaRPr sz="36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1800"/>
              <a:buChar char="•"/>
            </a:pPr>
            <a:r>
              <a:rPr lang="en-US" sz="2400" dirty="0">
                <a:latin typeface="Trebuchet MS" panose="020B0603020202020204" pitchFamily="34" charset="0"/>
              </a:rPr>
              <a:t>Roller Passes</a:t>
            </a:r>
            <a:endParaRPr sz="3600" dirty="0">
              <a:latin typeface="Trebuchet MS" panose="020B0603020202020204" pitchFamily="34" charset="0"/>
            </a:endParaRPr>
          </a:p>
          <a:p>
            <a:pPr marL="228600" lvl="0" indent="-228600" algn="l" rtl="0">
              <a:lnSpc>
                <a:spcPct val="150000"/>
              </a:lnSpc>
              <a:spcBef>
                <a:spcPts val="1000"/>
              </a:spcBef>
              <a:spcAft>
                <a:spcPts val="0"/>
              </a:spcAft>
              <a:buClr>
                <a:schemeClr val="lt1"/>
              </a:buClr>
              <a:buSzPts val="1800"/>
              <a:buChar char="•"/>
            </a:pPr>
            <a:r>
              <a:rPr lang="en-US" sz="2400" dirty="0">
                <a:latin typeface="Trebuchet MS" panose="020B0603020202020204" pitchFamily="34" charset="0"/>
              </a:rPr>
              <a:t>Spray Rate</a:t>
            </a:r>
            <a:endParaRPr sz="3600" dirty="0">
              <a:latin typeface="Trebuchet MS" panose="020B0603020202020204" pitchFamily="34" charset="0"/>
            </a:endParaRPr>
          </a:p>
        </p:txBody>
      </p:sp>
      <p:sp>
        <p:nvSpPr>
          <p:cNvPr id="352" name="Google Shape;352;p27"/>
          <p:cNvSpPr/>
          <p:nvPr/>
        </p:nvSpPr>
        <p:spPr>
          <a:xfrm flipH="1">
            <a:off x="658278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53" name="Google Shape;353;p27"/>
          <p:cNvSpPr/>
          <p:nvPr/>
        </p:nvSpPr>
        <p:spPr>
          <a:xfrm>
            <a:off x="6750141" y="-2"/>
            <a:ext cx="5441859" cy="5654940"/>
          </a:xfrm>
          <a:custGeom>
            <a:avLst/>
            <a:gdLst/>
            <a:ahLst/>
            <a:cxnLst/>
            <a:rect l="l" t="t" r="r" b="b"/>
            <a:pathLst>
              <a:path w="5441859" h="5654940" extrusionOk="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54" name="Google Shape;354;p27" descr="Checkmark"/>
          <p:cNvPicPr preferRelativeResize="0"/>
          <p:nvPr/>
        </p:nvPicPr>
        <p:blipFill rotWithShape="1">
          <a:blip r:embed="rId3">
            <a:alphaModFix/>
          </a:blip>
          <a:srcRect/>
          <a:stretch/>
        </p:blipFill>
        <p:spPr>
          <a:xfrm>
            <a:off x="7884057" y="643002"/>
            <a:ext cx="3796790" cy="379679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3670"/>
    </mc:Choice>
    <mc:Fallback xmlns="">
      <p:transition spd="slow" advTm="5367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359"/>
        <p:cNvGrpSpPr/>
        <p:nvPr/>
      </p:nvGrpSpPr>
      <p:grpSpPr>
        <a:xfrm>
          <a:off x="0" y="0"/>
          <a:ext cx="0" cy="0"/>
          <a:chOff x="0" y="0"/>
          <a:chExt cx="0" cy="0"/>
        </a:xfrm>
      </p:grpSpPr>
      <p:sp>
        <p:nvSpPr>
          <p:cNvPr id="360" name="Google Shape;360;p28"/>
          <p:cNvSpPr txBox="1">
            <a:spLocks noGrp="1"/>
          </p:cNvSpPr>
          <p:nvPr>
            <p:ph type="title"/>
          </p:nvPr>
        </p:nvSpPr>
        <p:spPr>
          <a:xfrm>
            <a:off x="804673" y="1445494"/>
            <a:ext cx="3616856" cy="437657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4800"/>
              <a:buFont typeface="Lato"/>
              <a:buNone/>
            </a:pPr>
            <a:r>
              <a:rPr lang="en-US" sz="4800" dirty="0">
                <a:latin typeface="Trebuchet MS" panose="020B0603020202020204" pitchFamily="34" charset="0"/>
              </a:rPr>
              <a:t>Important Points to Understand</a:t>
            </a:r>
            <a:endParaRPr dirty="0">
              <a:latin typeface="Trebuchet MS" panose="020B0603020202020204" pitchFamily="34" charset="0"/>
            </a:endParaRPr>
          </a:p>
        </p:txBody>
      </p:sp>
      <p:sp>
        <p:nvSpPr>
          <p:cNvPr id="361" name="Google Shape;361;p28"/>
          <p:cNvSpPr/>
          <p:nvPr/>
        </p:nvSpPr>
        <p:spPr>
          <a:xfrm>
            <a:off x="4907636" y="0"/>
            <a:ext cx="7281316" cy="6858000"/>
          </a:xfrm>
          <a:custGeom>
            <a:avLst/>
            <a:gdLst/>
            <a:ahLst/>
            <a:cxnLst/>
            <a:rect l="l" t="t" r="r" b="b"/>
            <a:pathLst>
              <a:path w="7281316" h="6858000" extrusionOk="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28"/>
          <p:cNvSpPr/>
          <p:nvPr/>
        </p:nvSpPr>
        <p:spPr>
          <a:xfrm>
            <a:off x="5189558" y="0"/>
            <a:ext cx="6999394" cy="6858000"/>
          </a:xfrm>
          <a:custGeom>
            <a:avLst/>
            <a:gdLst/>
            <a:ahLst/>
            <a:cxnLst/>
            <a:rect l="l" t="t" r="r" b="b"/>
            <a:pathLst>
              <a:path w="6999394" h="6858000" extrusionOk="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3" name="Google Shape;363;p28"/>
          <p:cNvSpPr txBox="1">
            <a:spLocks noGrp="1"/>
          </p:cNvSpPr>
          <p:nvPr>
            <p:ph type="body" idx="1"/>
          </p:nvPr>
        </p:nvSpPr>
        <p:spPr>
          <a:xfrm>
            <a:off x="6096000" y="1399032"/>
            <a:ext cx="5501834" cy="4471416"/>
          </a:xfrm>
          <a:prstGeom prst="rect">
            <a:avLst/>
          </a:prstGeom>
          <a:noFill/>
          <a:ln>
            <a:noFill/>
          </a:ln>
        </p:spPr>
        <p:txBody>
          <a:bodyPr spcFirstLastPara="1" wrap="square" lIns="91425" tIns="45700" rIns="91425" bIns="45700" anchor="ctr" anchorCtr="0">
            <a:normAutofit/>
          </a:bodyPr>
          <a:lstStyle/>
          <a:p>
            <a:pPr marL="228600" lvl="0" indent="-228600" algn="l" rtl="0">
              <a:lnSpc>
                <a:spcPct val="150000"/>
              </a:lnSpc>
              <a:spcBef>
                <a:spcPts val="0"/>
              </a:spcBef>
              <a:spcAft>
                <a:spcPts val="0"/>
              </a:spcAft>
              <a:buClr>
                <a:schemeClr val="dk1"/>
              </a:buClr>
              <a:buSzPts val="2200"/>
              <a:buChar char="•"/>
            </a:pPr>
            <a:r>
              <a:rPr lang="en-US" sz="2200" dirty="0">
                <a:solidFill>
                  <a:schemeClr val="dk1"/>
                </a:solidFill>
                <a:latin typeface="Trebuchet MS" panose="020B0603020202020204" pitchFamily="34" charset="0"/>
              </a:rPr>
              <a:t>Aggregate Spread Rate</a:t>
            </a:r>
            <a:endParaRPr dirty="0">
              <a:latin typeface="Trebuchet MS" panose="020B0603020202020204" pitchFamily="34" charset="0"/>
            </a:endParaRPr>
          </a:p>
          <a:p>
            <a:pPr marL="228600" lvl="0" indent="-228600" algn="l" rtl="0">
              <a:lnSpc>
                <a:spcPct val="150000"/>
              </a:lnSpc>
              <a:spcBef>
                <a:spcPts val="1000"/>
              </a:spcBef>
              <a:spcAft>
                <a:spcPts val="0"/>
              </a:spcAft>
              <a:buClr>
                <a:schemeClr val="dk1"/>
              </a:buClr>
              <a:buSzPts val="2200"/>
              <a:buChar char="•"/>
            </a:pPr>
            <a:r>
              <a:rPr lang="en-US" sz="2200" dirty="0">
                <a:solidFill>
                  <a:schemeClr val="dk1"/>
                </a:solidFill>
                <a:latin typeface="Trebuchet MS" panose="020B0603020202020204" pitchFamily="34" charset="0"/>
              </a:rPr>
              <a:t>Aggregate Gradations</a:t>
            </a:r>
            <a:endParaRPr dirty="0">
              <a:latin typeface="Trebuchet MS" panose="020B0603020202020204" pitchFamily="34" charset="0"/>
            </a:endParaRPr>
          </a:p>
          <a:p>
            <a:pPr marL="228600" lvl="0" indent="-228600" algn="l" rtl="0">
              <a:lnSpc>
                <a:spcPct val="150000"/>
              </a:lnSpc>
              <a:spcBef>
                <a:spcPts val="1000"/>
              </a:spcBef>
              <a:spcAft>
                <a:spcPts val="0"/>
              </a:spcAft>
              <a:buClr>
                <a:schemeClr val="dk1"/>
              </a:buClr>
              <a:buSzPts val="2200"/>
              <a:buChar char="•"/>
            </a:pPr>
            <a:r>
              <a:rPr lang="en-US" sz="2200" dirty="0">
                <a:solidFill>
                  <a:schemeClr val="dk1"/>
                </a:solidFill>
                <a:latin typeface="Trebuchet MS" panose="020B0603020202020204" pitchFamily="34" charset="0"/>
              </a:rPr>
              <a:t>Quick checks of Application Rates</a:t>
            </a:r>
            <a:endParaRPr dirty="0">
              <a:latin typeface="Trebuchet MS" panose="020B0603020202020204" pitchFamily="34" charset="0"/>
            </a:endParaRPr>
          </a:p>
          <a:p>
            <a:pPr marL="228600" lvl="0" indent="-228600" algn="l" rtl="0">
              <a:lnSpc>
                <a:spcPct val="150000"/>
              </a:lnSpc>
              <a:spcBef>
                <a:spcPts val="1000"/>
              </a:spcBef>
              <a:spcAft>
                <a:spcPts val="0"/>
              </a:spcAft>
              <a:buClr>
                <a:schemeClr val="dk1"/>
              </a:buClr>
              <a:buSzPts val="2200"/>
              <a:buChar char="•"/>
            </a:pPr>
            <a:r>
              <a:rPr lang="en-US" sz="2200" dirty="0">
                <a:solidFill>
                  <a:schemeClr val="dk1"/>
                </a:solidFill>
                <a:latin typeface="Trebuchet MS" panose="020B0603020202020204" pitchFamily="34" charset="0"/>
              </a:rPr>
              <a:t>Ambient and Pavement Temperatures</a:t>
            </a:r>
            <a:endParaRPr dirty="0">
              <a:latin typeface="Trebuchet MS" panose="020B0603020202020204" pitchFamily="34" charset="0"/>
            </a:endParaRPr>
          </a:p>
          <a:p>
            <a:pPr marL="228600" lvl="0" indent="-88900" algn="l" rtl="0">
              <a:lnSpc>
                <a:spcPct val="90000"/>
              </a:lnSpc>
              <a:spcBef>
                <a:spcPts val="1000"/>
              </a:spcBef>
              <a:spcAft>
                <a:spcPts val="0"/>
              </a:spcAft>
              <a:buClr>
                <a:schemeClr val="lt1"/>
              </a:buClr>
              <a:buSzPts val="2200"/>
              <a:buNone/>
            </a:pPr>
            <a:endParaRPr sz="2200" dirty="0">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44604"/>
    </mc:Choice>
    <mc:Fallback xmlns="">
      <p:transition spd="slow" advTm="4460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4"/>
          <p:cNvPicPr preferRelativeResize="0"/>
          <p:nvPr/>
        </p:nvPicPr>
        <p:blipFill rotWithShape="1">
          <a:blip r:embed="rId3">
            <a:alphaModFix/>
          </a:blip>
          <a:srcRect/>
          <a:stretch/>
        </p:blipFill>
        <p:spPr>
          <a:xfrm>
            <a:off x="1805215" y="2909014"/>
            <a:ext cx="4175084" cy="2663497"/>
          </a:xfrm>
          <a:prstGeom prst="rect">
            <a:avLst/>
          </a:prstGeom>
          <a:noFill/>
          <a:ln>
            <a:noFill/>
          </a:ln>
        </p:spPr>
      </p:pic>
      <p:pic>
        <p:nvPicPr>
          <p:cNvPr id="148" name="Google Shape;148;p4"/>
          <p:cNvPicPr preferRelativeResize="0">
            <a:picLocks noGrp="1"/>
          </p:cNvPicPr>
          <p:nvPr>
            <p:ph type="body" idx="1"/>
          </p:nvPr>
        </p:nvPicPr>
        <p:blipFill rotWithShape="1">
          <a:blip r:embed="rId4">
            <a:alphaModFix/>
          </a:blip>
          <a:srcRect/>
          <a:stretch/>
        </p:blipFill>
        <p:spPr>
          <a:xfrm>
            <a:off x="4693298" y="1715011"/>
            <a:ext cx="5973406" cy="4893083"/>
          </a:xfrm>
          <a:prstGeom prst="rect">
            <a:avLst/>
          </a:prstGeom>
          <a:noFill/>
          <a:ln>
            <a:noFill/>
          </a:ln>
        </p:spPr>
      </p:pic>
      <p:sp>
        <p:nvSpPr>
          <p:cNvPr id="149" name="Google Shape;149;p4"/>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7F7F7F"/>
              </a:buClr>
              <a:buSzPts val="4400"/>
              <a:buFont typeface="Lato"/>
              <a:buNone/>
            </a:pPr>
            <a:r>
              <a:rPr lang="en-US" dirty="0">
                <a:solidFill>
                  <a:schemeClr val="tx1"/>
                </a:solidFill>
                <a:latin typeface="Trebuchet MS" panose="020B0603020202020204" pitchFamily="34" charset="0"/>
              </a:rPr>
              <a:t>Materials</a:t>
            </a:r>
            <a:endParaRPr dirty="0">
              <a:solidFill>
                <a:schemeClr val="tx1"/>
              </a:solidFill>
              <a:latin typeface="Trebuchet MS" panose="020B0603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2964"/>
    </mc:Choice>
    <mc:Fallback xmlns="">
      <p:transition spd="slow" advTm="1296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latin typeface="Trebuchet MS" panose="020B0603020202020204" pitchFamily="34" charset="0"/>
              </a:rPr>
              <a:t>Incorporate a QA/QC program</a:t>
            </a:r>
            <a:endParaRPr dirty="0">
              <a:latin typeface="Trebuchet MS" panose="020B0603020202020204" pitchFamily="34" charset="0"/>
            </a:endParaRPr>
          </a:p>
          <a:p>
            <a:pPr marL="0" lvl="0" indent="0" algn="l" rtl="0">
              <a:lnSpc>
                <a:spcPct val="90000"/>
              </a:lnSpc>
              <a:spcBef>
                <a:spcPts val="1000"/>
              </a:spcBef>
              <a:spcAft>
                <a:spcPts val="0"/>
              </a:spcAft>
              <a:buClr>
                <a:schemeClr val="dk1"/>
              </a:buClr>
              <a:buSzPts val="2800"/>
              <a:buNone/>
            </a:pPr>
            <a:r>
              <a:rPr lang="en-US" dirty="0">
                <a:latin typeface="Trebuchet MS" panose="020B0603020202020204" pitchFamily="34" charset="0"/>
              </a:rPr>
              <a:t>   </a:t>
            </a:r>
            <a:endParaRPr dirty="0">
              <a:latin typeface="Trebuchet MS" panose="020B0603020202020204" pitchFamily="34" charset="0"/>
            </a:endParaRPr>
          </a:p>
          <a:p>
            <a:pPr marL="228600" lvl="0" indent="-50800" algn="l" rtl="0">
              <a:lnSpc>
                <a:spcPct val="90000"/>
              </a:lnSpc>
              <a:spcBef>
                <a:spcPts val="1000"/>
              </a:spcBef>
              <a:spcAft>
                <a:spcPts val="0"/>
              </a:spcAft>
              <a:buClr>
                <a:schemeClr val="dk1"/>
              </a:buClr>
              <a:buSzPts val="2800"/>
              <a:buNone/>
            </a:pPr>
            <a:endParaRPr dirty="0"/>
          </a:p>
        </p:txBody>
      </p:sp>
      <p:sp>
        <p:nvSpPr>
          <p:cNvPr id="410" name="Google Shape;410;p33"/>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Critical Keys to Success</a:t>
            </a:r>
            <a:endParaRPr dirty="0">
              <a:latin typeface="Trebuchet MS" panose="020B0603020202020204" pitchFamily="34" charset="0"/>
            </a:endParaRPr>
          </a:p>
        </p:txBody>
      </p:sp>
      <p:pic>
        <p:nvPicPr>
          <p:cNvPr id="411" name="Google Shape;411;p33"/>
          <p:cNvPicPr preferRelativeResize="0"/>
          <p:nvPr/>
        </p:nvPicPr>
        <p:blipFill rotWithShape="1">
          <a:blip r:embed="rId3">
            <a:alphaModFix/>
          </a:blip>
          <a:srcRect/>
          <a:stretch/>
        </p:blipFill>
        <p:spPr>
          <a:xfrm>
            <a:off x="449337" y="2926393"/>
            <a:ext cx="2276707" cy="2812671"/>
          </a:xfrm>
          <a:prstGeom prst="rect">
            <a:avLst/>
          </a:prstGeom>
          <a:noFill/>
          <a:ln>
            <a:noFill/>
          </a:ln>
        </p:spPr>
      </p:pic>
      <p:pic>
        <p:nvPicPr>
          <p:cNvPr id="412" name="Google Shape;412;p33"/>
          <p:cNvPicPr preferRelativeResize="0"/>
          <p:nvPr/>
        </p:nvPicPr>
        <p:blipFill rotWithShape="1">
          <a:blip r:embed="rId4">
            <a:alphaModFix/>
          </a:blip>
          <a:srcRect/>
          <a:stretch/>
        </p:blipFill>
        <p:spPr>
          <a:xfrm>
            <a:off x="7050374" y="0"/>
            <a:ext cx="5141626" cy="6858000"/>
          </a:xfrm>
          <a:prstGeom prst="roundRect">
            <a:avLst>
              <a:gd name="adj" fmla="val 16667"/>
            </a:avLst>
          </a:prstGeom>
          <a:noFill/>
          <a:ln>
            <a:noFill/>
          </a:ln>
          <a:effectLst>
            <a:outerShdw blurRad="152400" dist="12000" dir="900000" sy="98000" kx="110000" ky="200000" algn="tl" rotWithShape="0">
              <a:srgbClr val="000000">
                <a:alpha val="29803"/>
              </a:srgbClr>
            </a:outerShdw>
          </a:effectLst>
        </p:spPr>
      </p:pic>
      <p:pic>
        <p:nvPicPr>
          <p:cNvPr id="2" name="Picture 1">
            <a:extLst>
              <a:ext uri="{FF2B5EF4-FFF2-40B4-BE49-F238E27FC236}">
                <a16:creationId xmlns:a16="http://schemas.microsoft.com/office/drawing/2014/main" id="{321B2CB4-CEF6-43E4-AE08-CC30221E85E5}"/>
              </a:ext>
            </a:extLst>
          </p:cNvPr>
          <p:cNvPicPr>
            <a:picLocks noChangeAspect="1"/>
          </p:cNvPicPr>
          <p:nvPr/>
        </p:nvPicPr>
        <p:blipFill>
          <a:blip r:embed="rId5"/>
          <a:stretch>
            <a:fillRect/>
          </a:stretch>
        </p:blipFill>
        <p:spPr>
          <a:xfrm>
            <a:off x="3315444" y="2688116"/>
            <a:ext cx="5172249" cy="3938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74"/>
    </mc:Choice>
    <mc:Fallback xmlns="">
      <p:transition spd="slow" advTm="28774"/>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E13487-308E-9348-9188-1A240E8CA7D5}"/>
              </a:ext>
            </a:extLst>
          </p:cNvPr>
          <p:cNvSpPr>
            <a:spLocks noGrp="1"/>
          </p:cNvSpPr>
          <p:nvPr>
            <p:ph type="body" idx="1"/>
          </p:nvPr>
        </p:nvSpPr>
        <p:spPr/>
        <p:txBody>
          <a:bodyPr>
            <a:normAutofit/>
          </a:bodyPr>
          <a:lstStyle/>
          <a:p>
            <a:r>
              <a:rPr lang="en-US" sz="2400" dirty="0">
                <a:latin typeface="Trebuchet MS" panose="020B0703020202090204" pitchFamily="34" charset="0"/>
              </a:rPr>
              <a:t>Personnel –</a:t>
            </a:r>
            <a:r>
              <a:rPr lang="en-US" sz="2000" dirty="0">
                <a:latin typeface="Trebuchet MS" panose="020B0703020202090204" pitchFamily="34" charset="0"/>
              </a:rPr>
              <a:t> </a:t>
            </a:r>
          </a:p>
          <a:p>
            <a:pPr lvl="1"/>
            <a:r>
              <a:rPr lang="en-US" sz="2000" dirty="0">
                <a:latin typeface="Trebuchet MS" panose="020B0703020202090204" pitchFamily="34" charset="0"/>
              </a:rPr>
              <a:t>QC Manager – responsible for development and implementation of the Quality Control Plan</a:t>
            </a:r>
          </a:p>
          <a:p>
            <a:pPr lvl="1"/>
            <a:r>
              <a:rPr lang="en-US" sz="2000" dirty="0">
                <a:latin typeface="Trebuchet MS" panose="020B0703020202090204" pitchFamily="34" charset="0"/>
              </a:rPr>
              <a:t>QC Technicians – responsible for sampling and executing QCP</a:t>
            </a:r>
          </a:p>
          <a:p>
            <a:pPr lvl="1"/>
            <a:r>
              <a:rPr lang="en-US" sz="2000" dirty="0">
                <a:latin typeface="Trebuchet MS" panose="020B0703020202090204" pitchFamily="34" charset="0"/>
              </a:rPr>
              <a:t>Certified Crew Members</a:t>
            </a:r>
          </a:p>
          <a:p>
            <a:r>
              <a:rPr lang="en-US" sz="2400" dirty="0">
                <a:latin typeface="Trebuchet MS" panose="020B0703020202090204" pitchFamily="34" charset="0"/>
              </a:rPr>
              <a:t>Testing Facilities and Equipment</a:t>
            </a:r>
          </a:p>
          <a:p>
            <a:pPr lvl="1"/>
            <a:r>
              <a:rPr lang="en-US" sz="2000" dirty="0">
                <a:latin typeface="Trebuchet MS" panose="020B0703020202090204" pitchFamily="34" charset="0"/>
              </a:rPr>
              <a:t>Lab for testing of both emulsions and aggregates</a:t>
            </a:r>
          </a:p>
        </p:txBody>
      </p:sp>
      <p:sp>
        <p:nvSpPr>
          <p:cNvPr id="3" name="Title 2">
            <a:extLst>
              <a:ext uri="{FF2B5EF4-FFF2-40B4-BE49-F238E27FC236}">
                <a16:creationId xmlns:a16="http://schemas.microsoft.com/office/drawing/2014/main" id="{29A4BB33-F6C6-574A-9B3A-94076757A9BA}"/>
              </a:ext>
            </a:extLst>
          </p:cNvPr>
          <p:cNvSpPr>
            <a:spLocks noGrp="1"/>
          </p:cNvSpPr>
          <p:nvPr>
            <p:ph type="title"/>
          </p:nvPr>
        </p:nvSpPr>
        <p:spPr/>
        <p:txBody>
          <a:bodyPr/>
          <a:lstStyle/>
          <a:p>
            <a:r>
              <a:rPr lang="en-US" dirty="0">
                <a:latin typeface="Trebuchet MS" panose="020B0703020202090204" pitchFamily="34" charset="0"/>
              </a:rPr>
              <a:t>Quality Control</a:t>
            </a:r>
          </a:p>
        </p:txBody>
      </p:sp>
    </p:spTree>
    <p:extLst>
      <p:ext uri="{BB962C8B-B14F-4D97-AF65-F5344CB8AC3E}">
        <p14:creationId xmlns:p14="http://schemas.microsoft.com/office/powerpoint/2010/main" val="382383796"/>
      </p:ext>
    </p:extLst>
  </p:cSld>
  <p:clrMapOvr>
    <a:masterClrMapping/>
  </p:clrMapOvr>
  <mc:AlternateContent xmlns:mc="http://schemas.openxmlformats.org/markup-compatibility/2006" xmlns:p14="http://schemas.microsoft.com/office/powerpoint/2010/main">
    <mc:Choice Requires="p14">
      <p:transition spd="slow" p14:dur="2000" advTm="40734"/>
    </mc:Choice>
    <mc:Fallback xmlns="">
      <p:transition spd="slow" advTm="4073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 </a:t>
            </a:r>
            <a:r>
              <a:rPr lang="en-US" dirty="0">
                <a:latin typeface="Trebuchet MS" panose="020B0603020202020204" pitchFamily="34" charset="0"/>
              </a:rPr>
              <a:t>Trained (certified) inspector &amp; contractor staff</a:t>
            </a:r>
            <a:endParaRPr dirty="0">
              <a:latin typeface="Trebuchet MS" panose="020B0603020202020204" pitchFamily="34" charset="0"/>
            </a:endParaRPr>
          </a:p>
        </p:txBody>
      </p:sp>
      <p:sp>
        <p:nvSpPr>
          <p:cNvPr id="418" name="Google Shape;418;p34"/>
          <p:cNvSpPr txBox="1">
            <a:spLocks noGrp="1"/>
          </p:cNvSpPr>
          <p:nvPr>
            <p:ph type="title"/>
          </p:nvPr>
        </p:nvSpPr>
        <p:spPr>
          <a:xfrm>
            <a:off x="838200" y="50724"/>
            <a:ext cx="10621372"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Critical Keys to Success</a:t>
            </a:r>
            <a:endParaRPr dirty="0">
              <a:latin typeface="Trebuchet MS" panose="020B0603020202020204" pitchFamily="34" charset="0"/>
            </a:endParaRPr>
          </a:p>
        </p:txBody>
      </p:sp>
      <p:pic>
        <p:nvPicPr>
          <p:cNvPr id="419" name="Google Shape;419;p34"/>
          <p:cNvPicPr preferRelativeResize="0"/>
          <p:nvPr/>
        </p:nvPicPr>
        <p:blipFill rotWithShape="1">
          <a:blip r:embed="rId3">
            <a:alphaModFix/>
          </a:blip>
          <a:srcRect/>
          <a:stretch/>
        </p:blipFill>
        <p:spPr>
          <a:xfrm>
            <a:off x="8332984" y="-350839"/>
            <a:ext cx="2276707" cy="2812671"/>
          </a:xfrm>
          <a:prstGeom prst="rect">
            <a:avLst/>
          </a:prstGeom>
          <a:noFill/>
          <a:ln>
            <a:noFill/>
          </a:ln>
        </p:spPr>
      </p:pic>
      <p:pic>
        <p:nvPicPr>
          <p:cNvPr id="420" name="Google Shape;420;p34"/>
          <p:cNvPicPr preferRelativeResize="0"/>
          <p:nvPr/>
        </p:nvPicPr>
        <p:blipFill>
          <a:blip r:embed="rId4">
            <a:alphaModFix/>
          </a:blip>
          <a:stretch>
            <a:fillRect/>
          </a:stretch>
        </p:blipFill>
        <p:spPr>
          <a:xfrm>
            <a:off x="7302772" y="2461832"/>
            <a:ext cx="4671401" cy="3503551"/>
          </a:xfrm>
          <a:prstGeom prst="rect">
            <a:avLst/>
          </a:prstGeom>
          <a:noFill/>
          <a:ln>
            <a:noFill/>
          </a:ln>
        </p:spPr>
      </p:pic>
      <p:sp>
        <p:nvSpPr>
          <p:cNvPr id="2" name="Rectangle 1">
            <a:extLst>
              <a:ext uri="{FF2B5EF4-FFF2-40B4-BE49-F238E27FC236}">
                <a16:creationId xmlns:a16="http://schemas.microsoft.com/office/drawing/2014/main" id="{EA76E2DF-32A7-48EB-BB29-85305D272A0E}"/>
              </a:ext>
            </a:extLst>
          </p:cNvPr>
          <p:cNvSpPr/>
          <p:nvPr/>
        </p:nvSpPr>
        <p:spPr>
          <a:xfrm>
            <a:off x="914401" y="2461832"/>
            <a:ext cx="6096000" cy="2805320"/>
          </a:xfrm>
          <a:prstGeom prst="rect">
            <a:avLst/>
          </a:prstGeom>
        </p:spPr>
        <p:txBody>
          <a:bodyPr wrap="square">
            <a:spAutoFit/>
          </a:bodyPr>
          <a:lstStyle/>
          <a:p>
            <a:pPr lvl="0">
              <a:lnSpc>
                <a:spcPct val="70000"/>
              </a:lnSpc>
              <a:spcBef>
                <a:spcPts val="1000"/>
              </a:spcBef>
              <a:buClr>
                <a:schemeClr val="dk1"/>
              </a:buClr>
              <a:buSzPts val="2590"/>
            </a:pPr>
            <a:endParaRPr lang="en-US" dirty="0">
              <a:latin typeface="Trebuchet MS" panose="020B0703020202090204" pitchFamily="34" charset="0"/>
            </a:endParaRPr>
          </a:p>
          <a:p>
            <a:pPr marL="228600" lvl="0" indent="-228600">
              <a:lnSpc>
                <a:spcPct val="70000"/>
              </a:lnSpc>
              <a:spcBef>
                <a:spcPts val="1000"/>
              </a:spcBef>
              <a:buClr>
                <a:schemeClr val="dk1"/>
              </a:buClr>
              <a:buSzPts val="2590"/>
              <a:buChar char="•"/>
            </a:pPr>
            <a:r>
              <a:rPr lang="en-US" sz="2200" dirty="0">
                <a:latin typeface="Trebuchet MS" panose="020B0703020202090204" pitchFamily="34" charset="0"/>
              </a:rPr>
              <a:t>Nationally recognized certification</a:t>
            </a:r>
          </a:p>
          <a:p>
            <a:pPr marL="228600" lvl="0" indent="-228600">
              <a:lnSpc>
                <a:spcPct val="70000"/>
              </a:lnSpc>
              <a:spcBef>
                <a:spcPts val="1000"/>
              </a:spcBef>
              <a:buClr>
                <a:schemeClr val="dk1"/>
              </a:buClr>
              <a:buSzPts val="2590"/>
              <a:buChar char="•"/>
            </a:pPr>
            <a:endParaRPr lang="en-US" sz="2200" dirty="0">
              <a:latin typeface="Trebuchet MS" panose="020B0703020202090204" pitchFamily="34" charset="0"/>
            </a:endParaRPr>
          </a:p>
          <a:p>
            <a:pPr marL="228600" lvl="0" indent="-228600">
              <a:lnSpc>
                <a:spcPct val="70000"/>
              </a:lnSpc>
              <a:spcBef>
                <a:spcPts val="1000"/>
              </a:spcBef>
              <a:buClr>
                <a:schemeClr val="dk1"/>
              </a:buClr>
              <a:buSzPts val="2590"/>
              <a:buChar char="•"/>
            </a:pPr>
            <a:r>
              <a:rPr lang="en-US" sz="2200" dirty="0">
                <a:latin typeface="Trebuchet MS" panose="020B0703020202090204" pitchFamily="34" charset="0"/>
              </a:rPr>
              <a:t>Agency certification</a:t>
            </a:r>
          </a:p>
          <a:p>
            <a:pPr marL="228600" lvl="0" indent="-228600">
              <a:lnSpc>
                <a:spcPct val="70000"/>
              </a:lnSpc>
              <a:spcBef>
                <a:spcPts val="1000"/>
              </a:spcBef>
              <a:buClr>
                <a:schemeClr val="dk1"/>
              </a:buClr>
              <a:buSzPts val="2590"/>
              <a:buChar char="•"/>
            </a:pPr>
            <a:endParaRPr lang="en-US" sz="2200" dirty="0">
              <a:latin typeface="Trebuchet MS" panose="020B0703020202090204" pitchFamily="34" charset="0"/>
            </a:endParaRPr>
          </a:p>
          <a:p>
            <a:pPr marL="228600" lvl="0" indent="-228600">
              <a:lnSpc>
                <a:spcPct val="70000"/>
              </a:lnSpc>
              <a:spcBef>
                <a:spcPts val="1000"/>
              </a:spcBef>
              <a:buClr>
                <a:schemeClr val="dk1"/>
              </a:buClr>
              <a:buSzPts val="2590"/>
              <a:buChar char="•"/>
            </a:pPr>
            <a:r>
              <a:rPr lang="en-US" sz="2200" dirty="0">
                <a:latin typeface="Trebuchet MS" panose="020B0703020202090204" pitchFamily="34" charset="0"/>
              </a:rPr>
              <a:t>In-house training</a:t>
            </a:r>
          </a:p>
          <a:p>
            <a:pPr marL="228600" lvl="0" indent="-64135">
              <a:lnSpc>
                <a:spcPct val="70000"/>
              </a:lnSpc>
              <a:spcBef>
                <a:spcPts val="1000"/>
              </a:spcBef>
              <a:buClr>
                <a:schemeClr val="dk1"/>
              </a:buClr>
              <a:buSzPts val="2590"/>
            </a:pPr>
            <a:endParaRPr lang="en-US" sz="2200" dirty="0">
              <a:latin typeface="Trebuchet MS" panose="020B0703020202090204" pitchFamily="34" charset="0"/>
            </a:endParaRPr>
          </a:p>
          <a:p>
            <a:pPr marL="228600" lvl="0" indent="-228600">
              <a:lnSpc>
                <a:spcPct val="70000"/>
              </a:lnSpc>
              <a:spcBef>
                <a:spcPts val="1000"/>
              </a:spcBef>
              <a:buClr>
                <a:schemeClr val="dk1"/>
              </a:buClr>
              <a:buSzPts val="2590"/>
              <a:buChar char="•"/>
            </a:pPr>
            <a:r>
              <a:rPr lang="en-US" sz="2200" b="1" dirty="0">
                <a:latin typeface="Trebuchet MS" panose="020B0703020202090204" pitchFamily="34" charset="0"/>
              </a:rPr>
              <a:t>Successful projects have well trained staff</a:t>
            </a:r>
            <a:endParaRPr lang="en-US" sz="2200" dirty="0">
              <a:latin typeface="Trebuchet MS" panose="020B070302020209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5048"/>
    </mc:Choice>
    <mc:Fallback xmlns="">
      <p:transition spd="slow" advTm="35048"/>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35"/>
          <p:cNvSpPr txBox="1">
            <a:spLocks noGrp="1"/>
          </p:cNvSpPr>
          <p:nvPr>
            <p:ph type="ctrTitle"/>
          </p:nvPr>
        </p:nvSpPr>
        <p:spPr>
          <a:xfrm>
            <a:off x="1499724" y="204425"/>
            <a:ext cx="9144000" cy="203416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Lato"/>
              <a:buNone/>
            </a:pPr>
            <a:r>
              <a:rPr lang="en-US" dirty="0"/>
              <a:t>Thank You</a:t>
            </a:r>
            <a:endParaRPr dirty="0"/>
          </a:p>
        </p:txBody>
      </p:sp>
      <p:sp>
        <p:nvSpPr>
          <p:cNvPr id="427" name="Google Shape;427;p35"/>
          <p:cNvSpPr txBox="1">
            <a:spLocks noGrp="1"/>
          </p:cNvSpPr>
          <p:nvPr>
            <p:ph type="subTitle" idx="1"/>
          </p:nvPr>
        </p:nvSpPr>
        <p:spPr>
          <a:xfrm>
            <a:off x="1499724" y="2919311"/>
            <a:ext cx="9144000" cy="165576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None/>
            </a:pPr>
            <a:r>
              <a:rPr lang="en-US" sz="8000" dirty="0"/>
              <a:t>Questions?</a:t>
            </a:r>
          </a:p>
          <a:p>
            <a:pPr marL="0" lvl="0" indent="0" algn="ctr" rtl="0">
              <a:lnSpc>
                <a:spcPct val="90000"/>
              </a:lnSpc>
              <a:spcBef>
                <a:spcPts val="0"/>
              </a:spcBef>
              <a:spcAft>
                <a:spcPts val="0"/>
              </a:spcAft>
              <a:buClr>
                <a:schemeClr val="dk1"/>
              </a:buClr>
              <a:buSzPts val="3200"/>
              <a:buNone/>
            </a:pP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25138"/>
    </mc:Choice>
    <mc:Fallback xmlns="">
      <p:transition spd="slow" advTm="25138"/>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36"/>
          <p:cNvPicPr preferRelativeResize="0">
            <a:picLocks noGrp="1"/>
          </p:cNvPicPr>
          <p:nvPr>
            <p:ph type="body" idx="1"/>
          </p:nvPr>
        </p:nvPicPr>
        <p:blipFill rotWithShape="1">
          <a:blip r:embed="rId3">
            <a:alphaModFix/>
          </a:blip>
          <a:srcRect/>
          <a:stretch/>
        </p:blipFill>
        <p:spPr>
          <a:xfrm>
            <a:off x="7062479" y="444998"/>
            <a:ext cx="1653753" cy="1534890"/>
          </a:xfrm>
          <a:prstGeom prst="rect">
            <a:avLst/>
          </a:prstGeom>
          <a:noFill/>
          <a:ln>
            <a:noFill/>
          </a:ln>
        </p:spPr>
      </p:pic>
      <p:sp>
        <p:nvSpPr>
          <p:cNvPr id="433" name="Google Shape;433;p36"/>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a:t>Resources </a:t>
            </a:r>
            <a:endParaRPr/>
          </a:p>
        </p:txBody>
      </p:sp>
      <p:pic>
        <p:nvPicPr>
          <p:cNvPr id="434" name="Google Shape;434;p36" descr="light taupe, burnt orange, warm gray, dove gray, sage green, copper brown, black, black and white, modern nursery, pantone nile green"/>
          <p:cNvPicPr preferRelativeResize="0"/>
          <p:nvPr/>
        </p:nvPicPr>
        <p:blipFill rotWithShape="1">
          <a:blip r:embed="rId4">
            <a:alphaModFix/>
          </a:blip>
          <a:srcRect r="42969"/>
          <a:stretch/>
        </p:blipFill>
        <p:spPr>
          <a:xfrm>
            <a:off x="655983" y="2577969"/>
            <a:ext cx="1919278" cy="3764698"/>
          </a:xfrm>
          <a:prstGeom prst="rect">
            <a:avLst/>
          </a:prstGeom>
          <a:noFill/>
          <a:ln>
            <a:noFill/>
          </a:ln>
        </p:spPr>
      </p:pic>
      <p:pic>
        <p:nvPicPr>
          <p:cNvPr id="435" name="Google Shape;435;p36"/>
          <p:cNvPicPr preferRelativeResize="0"/>
          <p:nvPr/>
        </p:nvPicPr>
        <p:blipFill rotWithShape="1">
          <a:blip r:embed="rId5">
            <a:alphaModFix/>
          </a:blip>
          <a:srcRect/>
          <a:stretch/>
        </p:blipFill>
        <p:spPr>
          <a:xfrm>
            <a:off x="4104457" y="-282556"/>
            <a:ext cx="2276707" cy="2812671"/>
          </a:xfrm>
          <a:prstGeom prst="rect">
            <a:avLst/>
          </a:prstGeom>
          <a:noFill/>
          <a:ln>
            <a:noFill/>
          </a:ln>
        </p:spPr>
      </p:pic>
      <p:pic>
        <p:nvPicPr>
          <p:cNvPr id="436" name="Google Shape;436;p36" descr="https://static.thenounproject.com/png/200068-200.png"/>
          <p:cNvPicPr preferRelativeResize="0"/>
          <p:nvPr/>
        </p:nvPicPr>
        <p:blipFill rotWithShape="1">
          <a:blip r:embed="rId6">
            <a:alphaModFix/>
          </a:blip>
          <a:srcRect/>
          <a:stretch/>
        </p:blipFill>
        <p:spPr>
          <a:xfrm>
            <a:off x="9792370" y="444998"/>
            <a:ext cx="1905000" cy="1905000"/>
          </a:xfrm>
          <a:prstGeom prst="rect">
            <a:avLst/>
          </a:prstGeom>
          <a:noFill/>
          <a:ln>
            <a:noFill/>
          </a:ln>
        </p:spPr>
      </p:pic>
      <p:pic>
        <p:nvPicPr>
          <p:cNvPr id="437" name="Google Shape;437;p36"/>
          <p:cNvPicPr preferRelativeResize="0"/>
          <p:nvPr/>
        </p:nvPicPr>
        <p:blipFill rotWithShape="1">
          <a:blip r:embed="rId7">
            <a:alphaModFix/>
          </a:blip>
          <a:srcRect/>
          <a:stretch/>
        </p:blipFill>
        <p:spPr>
          <a:xfrm>
            <a:off x="3794270" y="3501356"/>
            <a:ext cx="1309851" cy="1266510"/>
          </a:xfrm>
          <a:prstGeom prst="rect">
            <a:avLst/>
          </a:prstGeom>
          <a:noFill/>
          <a:ln>
            <a:noFill/>
          </a:ln>
        </p:spPr>
      </p:pic>
      <p:pic>
        <p:nvPicPr>
          <p:cNvPr id="438" name="Google Shape;438;p36"/>
          <p:cNvPicPr preferRelativeResize="0"/>
          <p:nvPr/>
        </p:nvPicPr>
        <p:blipFill rotWithShape="1">
          <a:blip r:embed="rId8">
            <a:alphaModFix/>
          </a:blip>
          <a:srcRect/>
          <a:stretch/>
        </p:blipFill>
        <p:spPr>
          <a:xfrm>
            <a:off x="5422103" y="3503298"/>
            <a:ext cx="1309851" cy="1266510"/>
          </a:xfrm>
          <a:prstGeom prst="rect">
            <a:avLst/>
          </a:prstGeom>
          <a:noFill/>
          <a:ln>
            <a:noFill/>
          </a:ln>
        </p:spPr>
      </p:pic>
      <p:pic>
        <p:nvPicPr>
          <p:cNvPr id="439" name="Google Shape;439;p36"/>
          <p:cNvPicPr preferRelativeResize="0"/>
          <p:nvPr/>
        </p:nvPicPr>
        <p:blipFill rotWithShape="1">
          <a:blip r:embed="rId9">
            <a:alphaModFix/>
          </a:blip>
          <a:srcRect/>
          <a:stretch/>
        </p:blipFill>
        <p:spPr>
          <a:xfrm>
            <a:off x="7088887" y="3606415"/>
            <a:ext cx="1309851" cy="1266510"/>
          </a:xfrm>
          <a:prstGeom prst="rect">
            <a:avLst/>
          </a:prstGeom>
          <a:noFill/>
          <a:ln>
            <a:noFill/>
          </a:ln>
        </p:spPr>
      </p:pic>
      <p:pic>
        <p:nvPicPr>
          <p:cNvPr id="440" name="Google Shape;440;p36"/>
          <p:cNvPicPr preferRelativeResize="0"/>
          <p:nvPr/>
        </p:nvPicPr>
        <p:blipFill rotWithShape="1">
          <a:blip r:embed="rId10">
            <a:alphaModFix/>
          </a:blip>
          <a:srcRect/>
          <a:stretch/>
        </p:blipFill>
        <p:spPr>
          <a:xfrm>
            <a:off x="8747143" y="3572984"/>
            <a:ext cx="1309851" cy="1266510"/>
          </a:xfrm>
          <a:prstGeom prst="rect">
            <a:avLst/>
          </a:prstGeom>
          <a:noFill/>
          <a:ln>
            <a:noFill/>
          </a:ln>
        </p:spPr>
      </p:pic>
      <p:pic>
        <p:nvPicPr>
          <p:cNvPr id="441" name="Google Shape;441;p36"/>
          <p:cNvPicPr preferRelativeResize="0"/>
          <p:nvPr/>
        </p:nvPicPr>
        <p:blipFill rotWithShape="1">
          <a:blip r:embed="rId11">
            <a:alphaModFix/>
          </a:blip>
          <a:srcRect/>
          <a:stretch/>
        </p:blipFill>
        <p:spPr>
          <a:xfrm>
            <a:off x="3794270" y="4848773"/>
            <a:ext cx="1309851" cy="1266510"/>
          </a:xfrm>
          <a:prstGeom prst="rect">
            <a:avLst/>
          </a:prstGeom>
          <a:noFill/>
          <a:ln>
            <a:noFill/>
          </a:ln>
        </p:spPr>
      </p:pic>
      <p:pic>
        <p:nvPicPr>
          <p:cNvPr id="442" name="Google Shape;442;p36"/>
          <p:cNvPicPr preferRelativeResize="0"/>
          <p:nvPr/>
        </p:nvPicPr>
        <p:blipFill rotWithShape="1">
          <a:blip r:embed="rId12">
            <a:alphaModFix/>
          </a:blip>
          <a:srcRect/>
          <a:stretch/>
        </p:blipFill>
        <p:spPr>
          <a:xfrm>
            <a:off x="5422103" y="4848772"/>
            <a:ext cx="1309851" cy="1266510"/>
          </a:xfrm>
          <a:prstGeom prst="rect">
            <a:avLst/>
          </a:prstGeom>
          <a:noFill/>
          <a:ln>
            <a:noFill/>
          </a:ln>
        </p:spPr>
      </p:pic>
      <p:pic>
        <p:nvPicPr>
          <p:cNvPr id="443" name="Google Shape;443;p36"/>
          <p:cNvPicPr preferRelativeResize="0"/>
          <p:nvPr/>
        </p:nvPicPr>
        <p:blipFill rotWithShape="1">
          <a:blip r:embed="rId13">
            <a:alphaModFix/>
          </a:blip>
          <a:srcRect/>
          <a:stretch/>
        </p:blipFill>
        <p:spPr>
          <a:xfrm>
            <a:off x="7062479" y="4884587"/>
            <a:ext cx="1309851" cy="1266510"/>
          </a:xfrm>
          <a:prstGeom prst="rect">
            <a:avLst/>
          </a:prstGeom>
          <a:noFill/>
          <a:ln>
            <a:noFill/>
          </a:ln>
        </p:spPr>
      </p:pic>
      <p:pic>
        <p:nvPicPr>
          <p:cNvPr id="444" name="Google Shape;444;p36"/>
          <p:cNvPicPr preferRelativeResize="0"/>
          <p:nvPr/>
        </p:nvPicPr>
        <p:blipFill rotWithShape="1">
          <a:blip r:embed="rId14">
            <a:alphaModFix/>
          </a:blip>
          <a:srcRect/>
          <a:stretch/>
        </p:blipFill>
        <p:spPr>
          <a:xfrm>
            <a:off x="8773551" y="4848771"/>
            <a:ext cx="1309851" cy="1266510"/>
          </a:xfrm>
          <a:prstGeom prst="rect">
            <a:avLst/>
          </a:prstGeom>
          <a:noFill/>
          <a:ln>
            <a:noFill/>
          </a:ln>
        </p:spPr>
      </p:pic>
      <p:pic>
        <p:nvPicPr>
          <p:cNvPr id="445" name="Google Shape;445;p36"/>
          <p:cNvPicPr preferRelativeResize="0"/>
          <p:nvPr/>
        </p:nvPicPr>
        <p:blipFill rotWithShape="1">
          <a:blip r:embed="rId15">
            <a:alphaModFix/>
          </a:blip>
          <a:srcRect/>
          <a:stretch/>
        </p:blipFill>
        <p:spPr>
          <a:xfrm>
            <a:off x="10387519" y="3623526"/>
            <a:ext cx="1309851" cy="1266510"/>
          </a:xfrm>
          <a:prstGeom prst="rect">
            <a:avLst/>
          </a:prstGeom>
          <a:noFill/>
          <a:ln>
            <a:noFill/>
          </a:ln>
        </p:spPr>
      </p:pic>
      <p:pic>
        <p:nvPicPr>
          <p:cNvPr id="446" name="Google Shape;446;p36"/>
          <p:cNvPicPr preferRelativeResize="0"/>
          <p:nvPr/>
        </p:nvPicPr>
        <p:blipFill rotWithShape="1">
          <a:blip r:embed="rId16">
            <a:alphaModFix/>
          </a:blip>
          <a:srcRect/>
          <a:stretch/>
        </p:blipFill>
        <p:spPr>
          <a:xfrm>
            <a:off x="10361111" y="4901303"/>
            <a:ext cx="1309851" cy="1266510"/>
          </a:xfrm>
          <a:prstGeom prst="rect">
            <a:avLst/>
          </a:prstGeom>
          <a:noFill/>
          <a:ln>
            <a:noFill/>
          </a:ln>
        </p:spPr>
      </p:pic>
      <p:sp>
        <p:nvSpPr>
          <p:cNvPr id="447" name="Google Shape;447;p36"/>
          <p:cNvSpPr txBox="1"/>
          <p:nvPr/>
        </p:nvSpPr>
        <p:spPr>
          <a:xfrm>
            <a:off x="437322" y="1568714"/>
            <a:ext cx="256429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This is the suggested color palette for the template.</a:t>
            </a:r>
            <a:endParaRPr/>
          </a:p>
        </p:txBody>
      </p:sp>
      <p:sp>
        <p:nvSpPr>
          <p:cNvPr id="448" name="Google Shape;448;p36"/>
          <p:cNvSpPr txBox="1"/>
          <p:nvPr/>
        </p:nvSpPr>
        <p:spPr>
          <a:xfrm>
            <a:off x="3903890" y="2347528"/>
            <a:ext cx="256429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This image was made by Travis and is free to use.</a:t>
            </a:r>
            <a:endParaRPr/>
          </a:p>
        </p:txBody>
      </p:sp>
      <p:sp>
        <p:nvSpPr>
          <p:cNvPr id="449" name="Google Shape;449;p36"/>
          <p:cNvSpPr txBox="1"/>
          <p:nvPr/>
        </p:nvSpPr>
        <p:spPr>
          <a:xfrm>
            <a:off x="7062479" y="1977156"/>
            <a:ext cx="256429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This image was downloaded from a free use graphics website.</a:t>
            </a:r>
            <a:endParaRPr/>
          </a:p>
        </p:txBody>
      </p:sp>
      <p:sp>
        <p:nvSpPr>
          <p:cNvPr id="450" name="Google Shape;450;p36"/>
          <p:cNvSpPr txBox="1"/>
          <p:nvPr/>
        </p:nvSpPr>
        <p:spPr>
          <a:xfrm>
            <a:off x="9627704" y="1897610"/>
            <a:ext cx="256429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This image was downloaded from a free use graphics website.</a:t>
            </a:r>
            <a:endParaRPr/>
          </a:p>
        </p:txBody>
      </p:sp>
      <p:sp>
        <p:nvSpPr>
          <p:cNvPr id="451" name="Google Shape;451;p36"/>
          <p:cNvSpPr txBox="1"/>
          <p:nvPr/>
        </p:nvSpPr>
        <p:spPr>
          <a:xfrm>
            <a:off x="5449806" y="6151097"/>
            <a:ext cx="434256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These icons were downloaded from a free use graphics website and slightly altered.</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2CBC9"/>
        </a:solidFill>
        <a:effectLst/>
      </p:bgPr>
    </p:bg>
    <p:spTree>
      <p:nvGrpSpPr>
        <p:cNvPr id="1" name="Shape 153"/>
        <p:cNvGrpSpPr/>
        <p:nvPr/>
      </p:nvGrpSpPr>
      <p:grpSpPr>
        <a:xfrm>
          <a:off x="0" y="0"/>
          <a:ext cx="0" cy="0"/>
          <a:chOff x="0" y="0"/>
          <a:chExt cx="0" cy="0"/>
        </a:xfrm>
      </p:grpSpPr>
      <p:sp>
        <p:nvSpPr>
          <p:cNvPr id="154" name="Google Shape;154;p5"/>
          <p:cNvSpPr/>
          <p:nvPr/>
        </p:nvSpPr>
        <p:spPr>
          <a:xfrm>
            <a:off x="0" y="-2008"/>
            <a:ext cx="579280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5" name="Google Shape;155;p5"/>
          <p:cNvSpPr/>
          <p:nvPr/>
        </p:nvSpPr>
        <p:spPr>
          <a:xfrm>
            <a:off x="-2333" y="-2"/>
            <a:ext cx="5565851" cy="5654940"/>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rgbClr val="0C0C0C">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6" name="Google Shape;156;p5"/>
          <p:cNvSpPr txBox="1">
            <a:spLocks noGrp="1"/>
          </p:cNvSpPr>
          <p:nvPr>
            <p:ph type="title"/>
          </p:nvPr>
        </p:nvSpPr>
        <p:spPr>
          <a:xfrm>
            <a:off x="750242" y="632990"/>
            <a:ext cx="4062643" cy="104340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chemeClr val="lt1"/>
              </a:buClr>
              <a:buSzPts val="3240"/>
              <a:buFont typeface="Lato"/>
              <a:buNone/>
            </a:pPr>
            <a:r>
              <a:rPr lang="en-US" sz="3240" dirty="0">
                <a:latin typeface="Trebuchet MS" panose="020B0603020202020204" pitchFamily="34" charset="0"/>
              </a:rPr>
              <a:t>Emulsified Asphalt </a:t>
            </a:r>
            <a:br>
              <a:rPr lang="en-US" sz="3240" dirty="0"/>
            </a:br>
            <a:endParaRPr sz="3240" dirty="0"/>
          </a:p>
        </p:txBody>
      </p:sp>
      <p:sp>
        <p:nvSpPr>
          <p:cNvPr id="157" name="Google Shape;157;p5"/>
          <p:cNvSpPr txBox="1">
            <a:spLocks noGrp="1"/>
          </p:cNvSpPr>
          <p:nvPr>
            <p:ph type="body" idx="1"/>
          </p:nvPr>
        </p:nvSpPr>
        <p:spPr>
          <a:xfrm>
            <a:off x="0" y="1567831"/>
            <a:ext cx="5072185" cy="4270440"/>
          </a:xfrm>
          <a:prstGeom prst="rect">
            <a:avLst/>
          </a:prstGeom>
          <a:noFill/>
          <a:ln>
            <a:noFill/>
          </a:ln>
        </p:spPr>
        <p:txBody>
          <a:bodyPr spcFirstLastPara="1" wrap="square" lIns="91425" tIns="45700" rIns="91425" bIns="45700" anchor="t" anchorCtr="0">
            <a:normAutofit/>
          </a:bodyPr>
          <a:lstStyle/>
          <a:p>
            <a:pPr marL="228600" lvl="0" indent="-114300" algn="l" rtl="0">
              <a:lnSpc>
                <a:spcPct val="90000"/>
              </a:lnSpc>
              <a:spcBef>
                <a:spcPts val="0"/>
              </a:spcBef>
              <a:spcAft>
                <a:spcPts val="0"/>
              </a:spcAft>
              <a:buClr>
                <a:schemeClr val="lt1"/>
              </a:buClr>
              <a:buSzPts val="1800"/>
              <a:buNone/>
            </a:pPr>
            <a:endParaRPr sz="1800" dirty="0"/>
          </a:p>
          <a:p>
            <a:pPr marL="685800" lvl="1" indent="-228600" algn="l" rtl="0">
              <a:lnSpc>
                <a:spcPct val="100000"/>
              </a:lnSpc>
              <a:spcBef>
                <a:spcPts val="500"/>
              </a:spcBef>
              <a:spcAft>
                <a:spcPts val="0"/>
              </a:spcAft>
              <a:buClr>
                <a:schemeClr val="accent1"/>
              </a:buClr>
              <a:buSzPts val="2400"/>
              <a:buChar char="•"/>
            </a:pPr>
            <a:r>
              <a:rPr lang="en-US" dirty="0">
                <a:solidFill>
                  <a:schemeClr val="accent1"/>
                </a:solidFill>
                <a:latin typeface="Trebuchet MS" panose="020B0603020202020204" pitchFamily="34" charset="0"/>
              </a:rPr>
              <a:t>Rapid Setting </a:t>
            </a:r>
            <a:r>
              <a:rPr lang="en-US" dirty="0">
                <a:latin typeface="Trebuchet MS" panose="020B0603020202020204" pitchFamily="34" charset="0"/>
              </a:rPr>
              <a:t>type meeting M140, M208 or M316</a:t>
            </a:r>
            <a:endParaRPr dirty="0">
              <a:latin typeface="Trebuchet MS" panose="020B0603020202020204" pitchFamily="34" charset="0"/>
            </a:endParaRPr>
          </a:p>
          <a:p>
            <a:pPr marL="685800" lvl="1" indent="-228600" algn="l" rtl="0">
              <a:lnSpc>
                <a:spcPct val="100000"/>
              </a:lnSpc>
              <a:spcBef>
                <a:spcPts val="500"/>
              </a:spcBef>
              <a:spcAft>
                <a:spcPts val="0"/>
              </a:spcAft>
              <a:buClr>
                <a:schemeClr val="accent1"/>
              </a:buClr>
              <a:buSzPts val="2400"/>
              <a:buChar char="•"/>
            </a:pPr>
            <a:r>
              <a:rPr lang="en-US" dirty="0">
                <a:solidFill>
                  <a:schemeClr val="accent1"/>
                </a:solidFill>
                <a:latin typeface="Trebuchet MS" panose="020B0603020202020204" pitchFamily="34" charset="0"/>
              </a:rPr>
              <a:t>Certification</a:t>
            </a:r>
            <a:r>
              <a:rPr lang="en-US" dirty="0">
                <a:latin typeface="Trebuchet MS" panose="020B0603020202020204" pitchFamily="34" charset="0"/>
              </a:rPr>
              <a:t> from the material supplier should be provided for each tanker</a:t>
            </a:r>
            <a:endParaRPr dirty="0">
              <a:latin typeface="Trebuchet MS" panose="020B0603020202020204" pitchFamily="34" charset="0"/>
            </a:endParaRPr>
          </a:p>
          <a:p>
            <a:pPr marL="685800" lvl="1" indent="-228600" algn="l" rtl="0">
              <a:lnSpc>
                <a:spcPct val="100000"/>
              </a:lnSpc>
              <a:spcBef>
                <a:spcPts val="500"/>
              </a:spcBef>
              <a:spcAft>
                <a:spcPts val="0"/>
              </a:spcAft>
              <a:buClr>
                <a:schemeClr val="accent1"/>
              </a:buClr>
              <a:buSzPts val="2400"/>
              <a:buChar char="•"/>
            </a:pPr>
            <a:r>
              <a:rPr lang="en-US" dirty="0">
                <a:solidFill>
                  <a:schemeClr val="accent1"/>
                </a:solidFill>
                <a:latin typeface="Trebuchet MS" panose="020B0603020202020204" pitchFamily="34" charset="0"/>
              </a:rPr>
              <a:t>QC </a:t>
            </a:r>
            <a:r>
              <a:rPr lang="en-US" dirty="0">
                <a:latin typeface="Trebuchet MS" panose="020B0603020202020204" pitchFamily="34" charset="0"/>
              </a:rPr>
              <a:t>Tests and frequency are outlined in the QA Guide for Chip Seals</a:t>
            </a:r>
            <a:endParaRPr dirty="0">
              <a:latin typeface="Trebuchet MS" panose="020B0603020202020204" pitchFamily="34" charset="0"/>
            </a:endParaRPr>
          </a:p>
          <a:p>
            <a:pPr marL="228600" lvl="0" indent="-114300" algn="l" rtl="0">
              <a:lnSpc>
                <a:spcPct val="90000"/>
              </a:lnSpc>
              <a:spcBef>
                <a:spcPts val="1000"/>
              </a:spcBef>
              <a:spcAft>
                <a:spcPts val="0"/>
              </a:spcAft>
              <a:buClr>
                <a:schemeClr val="lt1"/>
              </a:buClr>
              <a:buSzPts val="1800"/>
              <a:buNone/>
            </a:pPr>
            <a:endParaRPr sz="1800" dirty="0"/>
          </a:p>
          <a:p>
            <a:pPr marL="228600" lvl="0" indent="-114300" algn="l" rtl="0">
              <a:lnSpc>
                <a:spcPct val="90000"/>
              </a:lnSpc>
              <a:spcBef>
                <a:spcPts val="1000"/>
              </a:spcBef>
              <a:spcAft>
                <a:spcPts val="0"/>
              </a:spcAft>
              <a:buClr>
                <a:schemeClr val="lt1"/>
              </a:buClr>
              <a:buSzPts val="1800"/>
              <a:buNone/>
            </a:pPr>
            <a:endParaRPr sz="1800" dirty="0"/>
          </a:p>
          <a:p>
            <a:pPr marL="228600" lvl="0" indent="-114300" algn="l" rtl="0">
              <a:lnSpc>
                <a:spcPct val="90000"/>
              </a:lnSpc>
              <a:spcBef>
                <a:spcPts val="1000"/>
              </a:spcBef>
              <a:spcAft>
                <a:spcPts val="0"/>
              </a:spcAft>
              <a:buClr>
                <a:schemeClr val="lt1"/>
              </a:buClr>
              <a:buSzPts val="1800"/>
              <a:buNone/>
            </a:pPr>
            <a:endParaRPr sz="1800" dirty="0"/>
          </a:p>
        </p:txBody>
      </p:sp>
      <p:pic>
        <p:nvPicPr>
          <p:cNvPr id="158" name="Google Shape;158;p5"/>
          <p:cNvPicPr preferRelativeResize="0"/>
          <p:nvPr/>
        </p:nvPicPr>
        <p:blipFill rotWithShape="1">
          <a:blip r:embed="rId3">
            <a:alphaModFix/>
          </a:blip>
          <a:srcRect/>
          <a:stretch/>
        </p:blipFill>
        <p:spPr>
          <a:xfrm>
            <a:off x="6302083" y="1682489"/>
            <a:ext cx="5792800" cy="4270441"/>
          </a:xfrm>
          <a:prstGeom prst="rect">
            <a:avLst/>
          </a:prstGeom>
          <a:noFill/>
          <a:ln>
            <a:noFill/>
          </a:ln>
        </p:spPr>
      </p:pic>
      <p:sp>
        <p:nvSpPr>
          <p:cNvPr id="159" name="Google Shape;159;p5"/>
          <p:cNvSpPr/>
          <p:nvPr/>
        </p:nvSpPr>
        <p:spPr>
          <a:xfrm>
            <a:off x="4532095" y="3626567"/>
            <a:ext cx="1617215" cy="359507"/>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0" name="Google Shape;160;p5"/>
          <p:cNvSpPr txBox="1"/>
          <p:nvPr/>
        </p:nvSpPr>
        <p:spPr>
          <a:xfrm>
            <a:off x="10511692" y="2422769"/>
            <a:ext cx="157870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chemeClr val="accent1"/>
                </a:solidFill>
                <a:latin typeface="Calibri"/>
                <a:ea typeface="Calibri"/>
                <a:cs typeface="Calibri"/>
                <a:sym typeface="Calibri"/>
              </a:rPr>
              <a:t>Sample Certification</a:t>
            </a:r>
            <a:endParaRPr sz="1800" b="0" i="0" u="none" strike="noStrike" cap="none">
              <a:solidFill>
                <a:schemeClr val="lt1"/>
              </a:solidFill>
              <a:latin typeface="Calibri"/>
              <a:ea typeface="Calibri"/>
              <a:cs typeface="Calibri"/>
              <a:sym typeface="Calibri"/>
            </a:endParaRPr>
          </a:p>
        </p:txBody>
      </p:sp>
      <p:sp>
        <p:nvSpPr>
          <p:cNvPr id="161" name="Google Shape;161;p5"/>
          <p:cNvSpPr/>
          <p:nvPr/>
        </p:nvSpPr>
        <p:spPr>
          <a:xfrm>
            <a:off x="10611051" y="2444513"/>
            <a:ext cx="1379990" cy="765909"/>
          </a:xfrm>
          <a:prstGeom prst="ellipse">
            <a:avLst/>
          </a:prstGeom>
          <a:solidFill>
            <a:schemeClr val="accent1">
              <a:alpha val="23921"/>
            </a:schemeClr>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79407"/>
    </mc:Choice>
    <mc:Fallback xmlns="">
      <p:transition spd="slow" advTm="7940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CBC9"/>
        </a:solidFill>
        <a:effectLst/>
      </p:bgPr>
    </p:bg>
    <p:spTree>
      <p:nvGrpSpPr>
        <p:cNvPr id="1" name="Shape 165"/>
        <p:cNvGrpSpPr/>
        <p:nvPr/>
      </p:nvGrpSpPr>
      <p:grpSpPr>
        <a:xfrm>
          <a:off x="0" y="0"/>
          <a:ext cx="0" cy="0"/>
          <a:chOff x="0" y="0"/>
          <a:chExt cx="0" cy="0"/>
        </a:xfrm>
      </p:grpSpPr>
      <p:pic>
        <p:nvPicPr>
          <p:cNvPr id="166" name="Google Shape;166;p6"/>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7" name="Google Shape;167;p6"/>
          <p:cNvSpPr/>
          <p:nvPr/>
        </p:nvSpPr>
        <p:spPr>
          <a:xfrm>
            <a:off x="0" y="-2008"/>
            <a:ext cx="5609220" cy="5840278"/>
          </a:xfrm>
          <a:custGeom>
            <a:avLst/>
            <a:gdLst/>
            <a:ahLst/>
            <a:cxnLst/>
            <a:rect l="l" t="t" r="r" b="b"/>
            <a:pathLst>
              <a:path w="5609220" h="5840278" extrusionOk="0">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8" name="Google Shape;168;p6"/>
          <p:cNvSpPr/>
          <p:nvPr/>
        </p:nvSpPr>
        <p:spPr>
          <a:xfrm>
            <a:off x="-2333" y="-2"/>
            <a:ext cx="5441859" cy="5654940"/>
          </a:xfrm>
          <a:custGeom>
            <a:avLst/>
            <a:gdLst/>
            <a:ahLst/>
            <a:cxnLst/>
            <a:rect l="l" t="t" r="r" b="b"/>
            <a:pathLst>
              <a:path w="5441859" h="5654940" extrusionOk="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rgbClr val="0C0C0C">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9" name="Google Shape;169;p6"/>
          <p:cNvSpPr txBox="1">
            <a:spLocks noGrp="1"/>
          </p:cNvSpPr>
          <p:nvPr>
            <p:ph type="title"/>
          </p:nvPr>
        </p:nvSpPr>
        <p:spPr>
          <a:xfrm>
            <a:off x="750242" y="632990"/>
            <a:ext cx="4062643" cy="1043409"/>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lt1"/>
              </a:buClr>
              <a:buSzPts val="3600"/>
              <a:buFont typeface="Lato"/>
              <a:buNone/>
            </a:pPr>
            <a:r>
              <a:rPr lang="en-US" sz="3600" dirty="0">
                <a:latin typeface="Trebuchet MS" panose="020B0603020202020204" pitchFamily="34" charset="0"/>
              </a:rPr>
              <a:t>Aggregate</a:t>
            </a:r>
            <a:endParaRPr sz="3600" dirty="0">
              <a:latin typeface="Trebuchet MS" panose="020B0603020202020204" pitchFamily="34" charset="0"/>
            </a:endParaRPr>
          </a:p>
        </p:txBody>
      </p:sp>
      <p:sp>
        <p:nvSpPr>
          <p:cNvPr id="170" name="Google Shape;170;p6"/>
          <p:cNvSpPr txBox="1">
            <a:spLocks noGrp="1"/>
          </p:cNvSpPr>
          <p:nvPr>
            <p:ph type="body" idx="1"/>
          </p:nvPr>
        </p:nvSpPr>
        <p:spPr>
          <a:xfrm>
            <a:off x="65315" y="1498599"/>
            <a:ext cx="4894035" cy="5256763"/>
          </a:xfrm>
          <a:prstGeom prst="rect">
            <a:avLst/>
          </a:prstGeom>
          <a:noFill/>
          <a:ln>
            <a:noFill/>
          </a:ln>
        </p:spPr>
        <p:txBody>
          <a:bodyPr spcFirstLastPara="1" wrap="square" lIns="91425" tIns="45700" rIns="91425" bIns="45700" anchor="t" anchorCtr="0">
            <a:normAutofit/>
          </a:bodyPr>
          <a:lstStyle/>
          <a:p>
            <a:pPr marL="342900" indent="-342900">
              <a:spcBef>
                <a:spcPts val="0"/>
              </a:spcBef>
              <a:buClr>
                <a:schemeClr val="accent1"/>
              </a:buClr>
            </a:pPr>
            <a:r>
              <a:rPr lang="en-US" sz="2400" dirty="0">
                <a:solidFill>
                  <a:schemeClr val="accent1"/>
                </a:solidFill>
                <a:latin typeface="Trebuchet MS" panose="020B0603020202020204" pitchFamily="34" charset="0"/>
              </a:rPr>
              <a:t>MP 27 - </a:t>
            </a:r>
            <a:r>
              <a:rPr lang="en-US" sz="2400" dirty="0">
                <a:latin typeface="Trebuchet MS" panose="020B0603020202020204" pitchFamily="34" charset="0"/>
              </a:rPr>
              <a:t>Section 6.1 Tables 1 and 2</a:t>
            </a:r>
            <a:endParaRPr sz="2400" dirty="0">
              <a:latin typeface="Trebuchet MS" panose="020B0603020202020204" pitchFamily="34" charset="0"/>
            </a:endParaRPr>
          </a:p>
          <a:p>
            <a:pPr marL="342900" indent="-342900">
              <a:buClr>
                <a:schemeClr val="accent1"/>
              </a:buClr>
            </a:pPr>
            <a:r>
              <a:rPr lang="en-US" sz="2400" dirty="0">
                <a:solidFill>
                  <a:schemeClr val="accent1"/>
                </a:solidFill>
                <a:latin typeface="Trebuchet MS" panose="020B0603020202020204" pitchFamily="34" charset="0"/>
              </a:rPr>
              <a:t>Certification - </a:t>
            </a:r>
            <a:r>
              <a:rPr lang="en-US" sz="2400" dirty="0">
                <a:latin typeface="Trebuchet MS" panose="020B0603020202020204" pitchFamily="34" charset="0"/>
              </a:rPr>
              <a:t>Prior to construction and source change</a:t>
            </a:r>
            <a:endParaRPr sz="2400" dirty="0">
              <a:latin typeface="Trebuchet MS" panose="020B0603020202020204" pitchFamily="34" charset="0"/>
            </a:endParaRPr>
          </a:p>
          <a:p>
            <a:pPr marL="342900" indent="-342900">
              <a:buClr>
                <a:schemeClr val="accent1"/>
              </a:buClr>
            </a:pPr>
            <a:r>
              <a:rPr lang="en-US" sz="2400" dirty="0">
                <a:solidFill>
                  <a:schemeClr val="accent1"/>
                </a:solidFill>
                <a:latin typeface="Trebuchet MS" panose="020B0603020202020204" pitchFamily="34" charset="0"/>
              </a:rPr>
              <a:t>Quality Control</a:t>
            </a:r>
            <a:r>
              <a:rPr lang="en-US" sz="2400" dirty="0">
                <a:latin typeface="Trebuchet MS" panose="020B0603020202020204" pitchFamily="34" charset="0"/>
              </a:rPr>
              <a:t> - </a:t>
            </a:r>
            <a:r>
              <a:rPr lang="en-US" sz="2400" dirty="0">
                <a:latin typeface="Trebuchet MS" panose="020B0603020202020204" pitchFamily="34" charset="0"/>
                <a:sym typeface="Lato"/>
              </a:rPr>
              <a:t>	Outlined in the QA Guide, c</a:t>
            </a:r>
            <a:r>
              <a:rPr lang="en-US" sz="2400" dirty="0">
                <a:latin typeface="Trebuchet MS" panose="020B0603020202020204" pitchFamily="34" charset="0"/>
              </a:rPr>
              <a:t>rushed, single sized</a:t>
            </a:r>
            <a:endParaRPr sz="2400" dirty="0">
              <a:latin typeface="Trebuchet MS" panose="020B0603020202020204" pitchFamily="34" charset="0"/>
            </a:endParaRPr>
          </a:p>
        </p:txBody>
      </p:sp>
      <p:pic>
        <p:nvPicPr>
          <p:cNvPr id="2" name="Picture 1">
            <a:extLst>
              <a:ext uri="{FF2B5EF4-FFF2-40B4-BE49-F238E27FC236}">
                <a16:creationId xmlns:a16="http://schemas.microsoft.com/office/drawing/2014/main" id="{24B10AD7-FE1A-40EF-A4E5-F1EDBFA6375E}"/>
              </a:ext>
            </a:extLst>
          </p:cNvPr>
          <p:cNvPicPr>
            <a:picLocks noChangeAspect="1"/>
          </p:cNvPicPr>
          <p:nvPr/>
        </p:nvPicPr>
        <p:blipFill>
          <a:blip r:embed="rId4"/>
          <a:stretch>
            <a:fillRect/>
          </a:stretch>
        </p:blipFill>
        <p:spPr>
          <a:xfrm>
            <a:off x="6621942" y="3429000"/>
            <a:ext cx="4163929" cy="2365453"/>
          </a:xfrm>
          <a:prstGeom prst="rect">
            <a:avLst/>
          </a:prstGeom>
        </p:spPr>
      </p:pic>
      <p:sp>
        <p:nvSpPr>
          <p:cNvPr id="3" name="TextBox 2">
            <a:extLst>
              <a:ext uri="{FF2B5EF4-FFF2-40B4-BE49-F238E27FC236}">
                <a16:creationId xmlns:a16="http://schemas.microsoft.com/office/drawing/2014/main" id="{B26A8BFF-F3F2-415A-B13F-2DF04B179227}"/>
              </a:ext>
            </a:extLst>
          </p:cNvPr>
          <p:cNvSpPr txBox="1"/>
          <p:nvPr/>
        </p:nvSpPr>
        <p:spPr>
          <a:xfrm>
            <a:off x="6843133" y="3429000"/>
            <a:ext cx="4109082" cy="461665"/>
          </a:xfrm>
          <a:prstGeom prst="rect">
            <a:avLst/>
          </a:prstGeom>
          <a:noFill/>
        </p:spPr>
        <p:txBody>
          <a:bodyPr wrap="square" rtlCol="0">
            <a:spAutoFit/>
          </a:bodyPr>
          <a:lstStyle/>
          <a:p>
            <a:r>
              <a:rPr lang="en-US" sz="2400" dirty="0">
                <a:solidFill>
                  <a:srgbClr val="FF0000"/>
                </a:solidFill>
              </a:rPr>
              <a:t>Preferred stockpile height</a:t>
            </a:r>
          </a:p>
        </p:txBody>
      </p:sp>
      <p:pic>
        <p:nvPicPr>
          <p:cNvPr id="4" name="Picture 3">
            <a:extLst>
              <a:ext uri="{FF2B5EF4-FFF2-40B4-BE49-F238E27FC236}">
                <a16:creationId xmlns:a16="http://schemas.microsoft.com/office/drawing/2014/main" id="{BA7D16E4-E604-41BA-AE86-F77D55AFAE5B}"/>
              </a:ext>
            </a:extLst>
          </p:cNvPr>
          <p:cNvPicPr>
            <a:picLocks noChangeAspect="1"/>
          </p:cNvPicPr>
          <p:nvPr/>
        </p:nvPicPr>
        <p:blipFill>
          <a:blip r:embed="rId5"/>
          <a:stretch>
            <a:fillRect/>
          </a:stretch>
        </p:blipFill>
        <p:spPr>
          <a:xfrm>
            <a:off x="5781586" y="281454"/>
            <a:ext cx="5936008" cy="24875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593"/>
    </mc:Choice>
    <mc:Fallback xmlns="">
      <p:transition spd="slow" advTm="5259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 </a:t>
            </a:r>
            <a:r>
              <a:rPr lang="en-US" dirty="0">
                <a:latin typeface="Trebuchet MS" panose="020B0603020202020204" pitchFamily="34" charset="0"/>
              </a:rPr>
              <a:t>Aggregate and asphalt emulsion quality specs met </a:t>
            </a:r>
            <a:endParaRPr dirty="0">
              <a:latin typeface="Trebuchet MS" panose="020B0603020202020204" pitchFamily="34" charset="0"/>
            </a:endParaRPr>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369" name="Google Shape;369;p29"/>
          <p:cNvSpPr txBox="1">
            <a:spLocks noGrp="1"/>
          </p:cNvSpPr>
          <p:nvPr>
            <p:ph type="title"/>
          </p:nvPr>
        </p:nvSpPr>
        <p:spPr>
          <a:xfrm>
            <a:off x="838200" y="50724"/>
            <a:ext cx="10621372"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4400"/>
              <a:buFont typeface="Lato"/>
              <a:buNone/>
            </a:pPr>
            <a:r>
              <a:rPr lang="en-US" dirty="0">
                <a:latin typeface="Trebuchet MS" panose="020B0603020202020204" pitchFamily="34" charset="0"/>
              </a:rPr>
              <a:t>Critical Keys to Success</a:t>
            </a:r>
            <a:endParaRPr dirty="0">
              <a:latin typeface="Trebuchet MS" panose="020B0603020202020204" pitchFamily="34" charset="0"/>
            </a:endParaRPr>
          </a:p>
        </p:txBody>
      </p:sp>
      <p:pic>
        <p:nvPicPr>
          <p:cNvPr id="370" name="Google Shape;370;p29"/>
          <p:cNvPicPr preferRelativeResize="0"/>
          <p:nvPr/>
        </p:nvPicPr>
        <p:blipFill rotWithShape="1">
          <a:blip r:embed="rId3">
            <a:alphaModFix/>
          </a:blip>
          <a:srcRect/>
          <a:stretch/>
        </p:blipFill>
        <p:spPr>
          <a:xfrm>
            <a:off x="9182865" y="1825625"/>
            <a:ext cx="2276707" cy="2812671"/>
          </a:xfrm>
          <a:prstGeom prst="rect">
            <a:avLst/>
          </a:prstGeom>
          <a:noFill/>
          <a:ln>
            <a:noFill/>
          </a:ln>
        </p:spPr>
      </p:pic>
      <p:pic>
        <p:nvPicPr>
          <p:cNvPr id="371" name="Google Shape;371;p29"/>
          <p:cNvPicPr preferRelativeResize="0"/>
          <p:nvPr/>
        </p:nvPicPr>
        <p:blipFill rotWithShape="1">
          <a:blip r:embed="rId4">
            <a:alphaModFix/>
          </a:blip>
          <a:srcRect/>
          <a:stretch/>
        </p:blipFill>
        <p:spPr>
          <a:xfrm>
            <a:off x="609600" y="2721051"/>
            <a:ext cx="5207000" cy="390525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2" name="Picture 1">
            <a:extLst>
              <a:ext uri="{FF2B5EF4-FFF2-40B4-BE49-F238E27FC236}">
                <a16:creationId xmlns:a16="http://schemas.microsoft.com/office/drawing/2014/main" id="{B0CBE2CB-4AAC-4923-9584-D3ED3A187182}"/>
              </a:ext>
            </a:extLst>
          </p:cNvPr>
          <p:cNvPicPr>
            <a:picLocks noChangeAspect="1"/>
          </p:cNvPicPr>
          <p:nvPr/>
        </p:nvPicPr>
        <p:blipFill rotWithShape="1">
          <a:blip r:embed="rId5"/>
          <a:srcRect l="6592" t="3380" r="7397" b="5654"/>
          <a:stretch/>
        </p:blipFill>
        <p:spPr>
          <a:xfrm>
            <a:off x="5509548" y="2318013"/>
            <a:ext cx="4282634" cy="3955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mc:AlternateContent xmlns:mc="http://schemas.openxmlformats.org/markup-compatibility/2006" xmlns:p14="http://schemas.microsoft.com/office/powerpoint/2010/main">
    <mc:Choice Requires="p14">
      <p:transition spd="slow" p14:dur="2000" advTm="60052"/>
    </mc:Choice>
    <mc:Fallback xmlns="">
      <p:transition spd="slow" advTm="6005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dirty="0">
                <a:latin typeface="Trebuchet MS" panose="020B0603020202020204" pitchFamily="34" charset="0"/>
              </a:rPr>
              <a:t>The following should be included with each emulsified asphalt sample?</a:t>
            </a:r>
            <a:endParaRPr dirty="0">
              <a:latin typeface="Trebuchet MS" panose="020B0603020202020204" pitchFamily="34" charset="0"/>
            </a:endParaRPr>
          </a:p>
          <a:p>
            <a:pPr marL="457200" lvl="1" indent="0" algn="l" rtl="0">
              <a:lnSpc>
                <a:spcPct val="90000"/>
              </a:lnSpc>
              <a:spcBef>
                <a:spcPts val="500"/>
              </a:spcBef>
              <a:spcAft>
                <a:spcPts val="0"/>
              </a:spcAft>
              <a:buClr>
                <a:schemeClr val="dk1"/>
              </a:buClr>
              <a:buSzPts val="2400"/>
              <a:buNone/>
            </a:pPr>
            <a:r>
              <a:rPr lang="en-US" dirty="0">
                <a:latin typeface="Trebuchet MS" panose="020B0603020202020204" pitchFamily="34" charset="0"/>
              </a:rPr>
              <a:t>a) Supplier name and location</a:t>
            </a:r>
            <a:endParaRPr dirty="0">
              <a:latin typeface="Trebuchet MS" panose="020B0603020202020204" pitchFamily="34" charset="0"/>
            </a:endParaRPr>
          </a:p>
          <a:p>
            <a:pPr marL="457200" lvl="1" indent="0" algn="l" rtl="0">
              <a:lnSpc>
                <a:spcPct val="90000"/>
              </a:lnSpc>
              <a:spcBef>
                <a:spcPts val="500"/>
              </a:spcBef>
              <a:spcAft>
                <a:spcPts val="0"/>
              </a:spcAft>
              <a:buClr>
                <a:schemeClr val="dk1"/>
              </a:buClr>
              <a:buSzPts val="2400"/>
              <a:buNone/>
            </a:pPr>
            <a:r>
              <a:rPr lang="en-US" dirty="0">
                <a:latin typeface="Trebuchet MS" panose="020B0603020202020204" pitchFamily="34" charset="0"/>
              </a:rPr>
              <a:t>b) Batch number</a:t>
            </a:r>
          </a:p>
          <a:p>
            <a:pPr marL="457200" lvl="1" indent="0" algn="l" rtl="0">
              <a:lnSpc>
                <a:spcPct val="90000"/>
              </a:lnSpc>
              <a:spcBef>
                <a:spcPts val="500"/>
              </a:spcBef>
              <a:spcAft>
                <a:spcPts val="0"/>
              </a:spcAft>
              <a:buClr>
                <a:schemeClr val="dk1"/>
              </a:buClr>
              <a:buSzPts val="2400"/>
              <a:buNone/>
            </a:pPr>
            <a:r>
              <a:rPr lang="en-US" dirty="0">
                <a:latin typeface="Trebuchet MS" panose="020B0603020202020204" pitchFamily="34" charset="0"/>
              </a:rPr>
              <a:t>c) Emulsified asphalt grade</a:t>
            </a:r>
          </a:p>
          <a:p>
            <a:pPr marL="457200" lvl="1" indent="0" algn="l" rtl="0">
              <a:lnSpc>
                <a:spcPct val="90000"/>
              </a:lnSpc>
              <a:spcBef>
                <a:spcPts val="500"/>
              </a:spcBef>
              <a:spcAft>
                <a:spcPts val="0"/>
              </a:spcAft>
              <a:buClr>
                <a:schemeClr val="dk1"/>
              </a:buClr>
              <a:buSzPts val="2400"/>
              <a:buNone/>
            </a:pPr>
            <a:r>
              <a:rPr lang="en-US" dirty="0">
                <a:latin typeface="Trebuchet MS" panose="020B0603020202020204" pitchFamily="34" charset="0"/>
              </a:rPr>
              <a:t>d) Supplier Tank number</a:t>
            </a:r>
          </a:p>
          <a:p>
            <a:pPr marL="457200" lvl="1" indent="0" algn="l" rtl="0">
              <a:lnSpc>
                <a:spcPct val="90000"/>
              </a:lnSpc>
              <a:spcBef>
                <a:spcPts val="500"/>
              </a:spcBef>
              <a:spcAft>
                <a:spcPts val="0"/>
              </a:spcAft>
              <a:buClr>
                <a:schemeClr val="dk1"/>
              </a:buClr>
              <a:buSzPts val="2400"/>
              <a:buNone/>
            </a:pPr>
            <a:r>
              <a:rPr lang="en-US" dirty="0">
                <a:latin typeface="Trebuchet MS" panose="020B0603020202020204" pitchFamily="34" charset="0"/>
              </a:rPr>
              <a:t>e) All of the above</a:t>
            </a:r>
            <a:endParaRPr dirty="0">
              <a:latin typeface="Trebuchet MS" panose="020B0603020202020204" pitchFamily="34" charset="0"/>
            </a:endParaRPr>
          </a:p>
          <a:p>
            <a:pPr marL="457200" lvl="1" indent="0" algn="l" rtl="0">
              <a:lnSpc>
                <a:spcPct val="90000"/>
              </a:lnSpc>
              <a:spcBef>
                <a:spcPts val="500"/>
              </a:spcBef>
              <a:spcAft>
                <a:spcPts val="0"/>
              </a:spcAft>
              <a:buClr>
                <a:schemeClr val="dk1"/>
              </a:buClr>
              <a:buSzPts val="2400"/>
              <a:buNone/>
            </a:pPr>
            <a:endParaRPr dirty="0"/>
          </a:p>
        </p:txBody>
      </p:sp>
      <p:sp>
        <p:nvSpPr>
          <p:cNvPr id="176" name="Google Shape;176;p7"/>
          <p:cNvSpPr txBox="1">
            <a:spLocks noGrp="1"/>
          </p:cNvSpPr>
          <p:nvPr>
            <p:ph type="title"/>
          </p:nvPr>
        </p:nvSpPr>
        <p:spPr>
          <a:xfrm>
            <a:off x="943972" y="5072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959"/>
              <a:buFont typeface="Lato"/>
              <a:buNone/>
            </a:pPr>
            <a:r>
              <a:rPr lang="en-US" sz="3959" dirty="0">
                <a:latin typeface="Trebuchet MS" panose="020B0603020202020204" pitchFamily="34" charset="0"/>
              </a:rPr>
              <a:t>KNOWLEDEGE CHECK</a:t>
            </a:r>
            <a:br>
              <a:rPr lang="en-US" sz="3959" dirty="0"/>
            </a:br>
            <a:endParaRPr sz="3959" dirty="0"/>
          </a:p>
        </p:txBody>
      </p:sp>
    </p:spTree>
  </p:cSld>
  <p:clrMapOvr>
    <a:masterClrMapping/>
  </p:clrMapOvr>
  <mc:AlternateContent xmlns:mc="http://schemas.openxmlformats.org/markup-compatibility/2006" xmlns:p14="http://schemas.microsoft.com/office/powerpoint/2010/main">
    <mc:Choice Requires="p14">
      <p:transition spd="slow" p14:dur="2000" advTm="22519"/>
    </mc:Choice>
    <mc:Fallback xmlns="">
      <p:transition spd="slow" advTm="225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C28908-6C7F-44F1-8716-24059FD36CB4}"/>
              </a:ext>
            </a:extLst>
          </p:cNvPr>
          <p:cNvSpPr>
            <a:spLocks noGrp="1"/>
          </p:cNvSpPr>
          <p:nvPr>
            <p:ph type="body" idx="1"/>
          </p:nvPr>
        </p:nvSpPr>
        <p:spPr>
          <a:xfrm>
            <a:off x="432486" y="1825625"/>
            <a:ext cx="10921314" cy="4351338"/>
          </a:xfrm>
        </p:spPr>
        <p:txBody>
          <a:bodyPr/>
          <a:lstStyle/>
          <a:p>
            <a:pPr>
              <a:buClrTx/>
            </a:pPr>
            <a:r>
              <a:rPr lang="en-US" dirty="0">
                <a:solidFill>
                  <a:schemeClr val="tx1"/>
                </a:solidFill>
                <a:latin typeface="Trebuchet MS" panose="020B0603020202020204" pitchFamily="34" charset="0"/>
                <a:cs typeface="Traditional Arabic" panose="020B0604020202020204" pitchFamily="18" charset="-78"/>
              </a:rPr>
              <a:t>Emulsified asphalt and aggregate </a:t>
            </a:r>
          </a:p>
          <a:p>
            <a:pPr marL="76200" indent="0">
              <a:buClrTx/>
              <a:buNone/>
            </a:pPr>
            <a:r>
              <a:rPr lang="en-US" dirty="0">
                <a:solidFill>
                  <a:schemeClr val="tx1"/>
                </a:solidFill>
                <a:latin typeface="Trebuchet MS" panose="020B0603020202020204" pitchFamily="34" charset="0"/>
                <a:cs typeface="Traditional Arabic" panose="020B0604020202020204" pitchFamily="18" charset="-78"/>
              </a:rPr>
              <a:t>    spread rates should be determined by </a:t>
            </a:r>
          </a:p>
          <a:p>
            <a:pPr marL="76200" indent="0">
              <a:buClrTx/>
              <a:buNone/>
            </a:pPr>
            <a:r>
              <a:rPr lang="en-US" dirty="0">
                <a:solidFill>
                  <a:schemeClr val="tx1"/>
                </a:solidFill>
                <a:latin typeface="Trebuchet MS" panose="020B0603020202020204" pitchFamily="34" charset="0"/>
                <a:cs typeface="Traditional Arabic" panose="020B0604020202020204" pitchFamily="18" charset="-78"/>
              </a:rPr>
              <a:t>    design like PP82 or McLeod method </a:t>
            </a:r>
          </a:p>
          <a:p>
            <a:pPr marL="76200" indent="0">
              <a:buClrTx/>
              <a:buNone/>
            </a:pPr>
            <a:r>
              <a:rPr lang="en-US" dirty="0">
                <a:solidFill>
                  <a:schemeClr val="tx1"/>
                </a:solidFill>
                <a:latin typeface="Trebuchet MS" panose="020B0603020202020204" pitchFamily="34" charset="0"/>
                <a:cs typeface="Traditional Arabic" panose="020B0604020202020204" pitchFamily="18" charset="-78"/>
              </a:rPr>
              <a:t>    found in Minnesota Seal Coat Handbook.</a:t>
            </a:r>
          </a:p>
          <a:p>
            <a:pPr>
              <a:buClrTx/>
            </a:pPr>
            <a:r>
              <a:rPr lang="en-US" dirty="0">
                <a:solidFill>
                  <a:schemeClr val="tx1"/>
                </a:solidFill>
                <a:latin typeface="Trebuchet MS" panose="020B0603020202020204" pitchFamily="34" charset="0"/>
                <a:cs typeface="Traditional Arabic" panose="020B0604020202020204" pitchFamily="18" charset="-78"/>
              </a:rPr>
              <a:t>Emulsified asphalt should be </a:t>
            </a:r>
          </a:p>
          <a:p>
            <a:pPr marL="50800" indent="0">
              <a:buClrTx/>
              <a:buNone/>
            </a:pPr>
            <a:r>
              <a:rPr lang="en-US" dirty="0">
                <a:solidFill>
                  <a:schemeClr val="tx1"/>
                </a:solidFill>
                <a:latin typeface="Trebuchet MS" panose="020B0603020202020204" pitchFamily="34" charset="0"/>
                <a:cs typeface="Traditional Arabic" panose="020B0604020202020204" pitchFamily="18" charset="-78"/>
              </a:rPr>
              <a:t>    applied within +/-5% of design.</a:t>
            </a:r>
          </a:p>
          <a:p>
            <a:pPr>
              <a:buClrTx/>
            </a:pPr>
            <a:r>
              <a:rPr lang="en-US" dirty="0">
                <a:solidFill>
                  <a:schemeClr val="tx1"/>
                </a:solidFill>
                <a:latin typeface="Trebuchet MS" panose="020B0603020202020204" pitchFamily="34" charset="0"/>
                <a:cs typeface="Traditional Arabic" panose="020B0604020202020204" pitchFamily="18" charset="-78"/>
              </a:rPr>
              <a:t>Aggregate should be placed at </a:t>
            </a:r>
          </a:p>
          <a:p>
            <a:pPr marL="50800" indent="0">
              <a:buClrTx/>
              <a:buNone/>
            </a:pPr>
            <a:r>
              <a:rPr lang="en-US" dirty="0">
                <a:solidFill>
                  <a:schemeClr val="tx1"/>
                </a:solidFill>
                <a:latin typeface="Trebuchet MS" panose="020B0603020202020204" pitchFamily="34" charset="0"/>
                <a:cs typeface="Traditional Arabic" panose="020B0604020202020204" pitchFamily="18" charset="-78"/>
              </a:rPr>
              <a:t>    design rate with minor adjustments .</a:t>
            </a:r>
          </a:p>
        </p:txBody>
      </p:sp>
      <p:sp>
        <p:nvSpPr>
          <p:cNvPr id="3" name="Title 2">
            <a:extLst>
              <a:ext uri="{FF2B5EF4-FFF2-40B4-BE49-F238E27FC236}">
                <a16:creationId xmlns:a16="http://schemas.microsoft.com/office/drawing/2014/main" id="{128F7737-2256-4AF0-A4C0-D315BAABF2E0}"/>
              </a:ext>
            </a:extLst>
          </p:cNvPr>
          <p:cNvSpPr>
            <a:spLocks noGrp="1"/>
          </p:cNvSpPr>
          <p:nvPr>
            <p:ph type="title"/>
          </p:nvPr>
        </p:nvSpPr>
        <p:spPr/>
        <p:txBody>
          <a:bodyPr/>
          <a:lstStyle/>
          <a:p>
            <a:r>
              <a:rPr lang="en-US" dirty="0">
                <a:solidFill>
                  <a:schemeClr val="tx1"/>
                </a:solidFill>
                <a:latin typeface="Trebuchet MS" panose="020B0603020202020204" pitchFamily="34" charset="0"/>
              </a:rPr>
              <a:t>Mix Design </a:t>
            </a:r>
          </a:p>
        </p:txBody>
      </p:sp>
      <p:pic>
        <p:nvPicPr>
          <p:cNvPr id="5" name="Picture 4">
            <a:extLst>
              <a:ext uri="{FF2B5EF4-FFF2-40B4-BE49-F238E27FC236}">
                <a16:creationId xmlns:a16="http://schemas.microsoft.com/office/drawing/2014/main" id="{90A5BB05-4765-41F1-860B-67714BBC3391}"/>
              </a:ext>
            </a:extLst>
          </p:cNvPr>
          <p:cNvPicPr>
            <a:picLocks noChangeAspect="1"/>
          </p:cNvPicPr>
          <p:nvPr/>
        </p:nvPicPr>
        <p:blipFill>
          <a:blip r:embed="rId3"/>
          <a:stretch>
            <a:fillRect/>
          </a:stretch>
        </p:blipFill>
        <p:spPr>
          <a:xfrm>
            <a:off x="7961077" y="1699745"/>
            <a:ext cx="3227966" cy="4033789"/>
          </a:xfrm>
          <a:prstGeom prst="rect">
            <a:avLst/>
          </a:prstGeom>
        </p:spPr>
      </p:pic>
    </p:spTree>
    <p:extLst>
      <p:ext uri="{BB962C8B-B14F-4D97-AF65-F5344CB8AC3E}">
        <p14:creationId xmlns:p14="http://schemas.microsoft.com/office/powerpoint/2010/main" val="30918240"/>
      </p:ext>
    </p:extLst>
  </p:cSld>
  <p:clrMapOvr>
    <a:masterClrMapping/>
  </p:clrMapOvr>
  <mc:AlternateContent xmlns:mc="http://schemas.openxmlformats.org/markup-compatibility/2006" xmlns:p14="http://schemas.microsoft.com/office/powerpoint/2010/main">
    <mc:Choice Requires="p14">
      <p:transition spd="slow" p14:dur="2000" advTm="57288"/>
    </mc:Choice>
    <mc:Fallback xmlns="">
      <p:transition spd="slow" advTm="57288"/>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DAF20A673880459BD5AA3E626B26A9" ma:contentTypeVersion="13" ma:contentTypeDescription="Create a new document." ma:contentTypeScope="" ma:versionID="35b5e9056af67c76e7b02be83c8f5f88">
  <xsd:schema xmlns:xsd="http://www.w3.org/2001/XMLSchema" xmlns:xs="http://www.w3.org/2001/XMLSchema" xmlns:p="http://schemas.microsoft.com/office/2006/metadata/properties" xmlns:ns3="e7260930-5647-4c39-8d1b-527468e4027f" xmlns:ns4="afadac73-58a1-41ac-b715-05f78a02ff1a" targetNamespace="http://schemas.microsoft.com/office/2006/metadata/properties" ma:root="true" ma:fieldsID="313262fee845830b8cc9fb079419917d" ns3:_="" ns4:_="">
    <xsd:import namespace="e7260930-5647-4c39-8d1b-527468e4027f"/>
    <xsd:import namespace="afadac73-58a1-41ac-b715-05f78a02ff1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Location"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260930-5647-4c39-8d1b-527468e402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adac73-58a1-41ac-b715-05f78a02ff1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D1F336-8DD4-46DF-953C-F20A42907C03}">
  <ds:schemaRefs>
    <ds:schemaRef ds:uri="http://schemas.microsoft.com/sharepoint/v3/contenttype/forms"/>
  </ds:schemaRefs>
</ds:datastoreItem>
</file>

<file path=customXml/itemProps2.xml><?xml version="1.0" encoding="utf-8"?>
<ds:datastoreItem xmlns:ds="http://schemas.openxmlformats.org/officeDocument/2006/customXml" ds:itemID="{74EE220A-7888-4EC9-9026-F7DA29A629B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7260930-5647-4c39-8d1b-527468e4027f"/>
    <ds:schemaRef ds:uri="afadac73-58a1-41ac-b715-05f78a02ff1a"/>
    <ds:schemaRef ds:uri="http://www.w3.org/XML/1998/namespace"/>
    <ds:schemaRef ds:uri="http://purl.org/dc/dcmitype/"/>
  </ds:schemaRefs>
</ds:datastoreItem>
</file>

<file path=customXml/itemProps3.xml><?xml version="1.0" encoding="utf-8"?>
<ds:datastoreItem xmlns:ds="http://schemas.openxmlformats.org/officeDocument/2006/customXml" ds:itemID="{26BC684F-9280-429A-8D85-2A757505F2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260930-5647-4c39-8d1b-527468e4027f"/>
    <ds:schemaRef ds:uri="afadac73-58a1-41ac-b715-05f78a02ff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9574</TotalTime>
  <Words>4980</Words>
  <Application>Microsoft Office PowerPoint</Application>
  <PresentationFormat>Widescreen</PresentationFormat>
  <Paragraphs>524</Paragraphs>
  <Slides>44</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Times New Roman</vt:lpstr>
      <vt:lpstr>Calibri</vt:lpstr>
      <vt:lpstr>Arial</vt:lpstr>
      <vt:lpstr>Lato</vt:lpstr>
      <vt:lpstr>Trebuchet MS</vt:lpstr>
      <vt:lpstr>Office Theme</vt:lpstr>
      <vt:lpstr>Office Theme</vt:lpstr>
      <vt:lpstr>Construction Guide    Specification</vt:lpstr>
      <vt:lpstr>Construction Guide Specification for Emulsified Asphalt Chip Seal</vt:lpstr>
      <vt:lpstr>Sections Covered</vt:lpstr>
      <vt:lpstr>Materials</vt:lpstr>
      <vt:lpstr>Emulsified Asphalt  </vt:lpstr>
      <vt:lpstr>Aggregate</vt:lpstr>
      <vt:lpstr>Critical Keys to Success</vt:lpstr>
      <vt:lpstr>KNOWLEDEGE CHECK </vt:lpstr>
      <vt:lpstr>Mix Design </vt:lpstr>
      <vt:lpstr>Mix Design – Aggregate Application</vt:lpstr>
      <vt:lpstr>Mix Design – Emulsion Application</vt:lpstr>
      <vt:lpstr>Critical Keys to Success</vt:lpstr>
      <vt:lpstr>Equipment</vt:lpstr>
      <vt:lpstr>Asphalt Distributor </vt:lpstr>
      <vt:lpstr>Asphalt Distributor</vt:lpstr>
      <vt:lpstr>Aggregate Spreader </vt:lpstr>
      <vt:lpstr>Aggregate Spreader</vt:lpstr>
      <vt:lpstr>Critical Keys to Success</vt:lpstr>
      <vt:lpstr>Knowledge Check </vt:lpstr>
      <vt:lpstr>Pneumatic-Tire Rollers </vt:lpstr>
      <vt:lpstr>Brooms</vt:lpstr>
      <vt:lpstr>Haul Trucks</vt:lpstr>
      <vt:lpstr>Knowledge Check </vt:lpstr>
      <vt:lpstr>Construction – Public Notification</vt:lpstr>
      <vt:lpstr>Preconstruction</vt:lpstr>
      <vt:lpstr>Construction</vt:lpstr>
      <vt:lpstr>Construction</vt:lpstr>
      <vt:lpstr>Critical Keys to Success</vt:lpstr>
      <vt:lpstr>Construction</vt:lpstr>
      <vt:lpstr>Construction</vt:lpstr>
      <vt:lpstr>Construction</vt:lpstr>
      <vt:lpstr>  Construction</vt:lpstr>
      <vt:lpstr>Construction</vt:lpstr>
      <vt:lpstr>Construction</vt:lpstr>
      <vt:lpstr>Construction</vt:lpstr>
      <vt:lpstr>Measurement/Payment</vt:lpstr>
      <vt:lpstr>Knowledge Check </vt:lpstr>
      <vt:lpstr>Important Points to Understand</vt:lpstr>
      <vt:lpstr>Important Points to Understand</vt:lpstr>
      <vt:lpstr>Critical Keys to Success</vt:lpstr>
      <vt:lpstr>Quality Control</vt:lpstr>
      <vt:lpstr>Critical Keys to Success</vt:lpstr>
      <vt:lpstr>Thank You</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Guide    Specification</dc:title>
  <dc:creator>Brewster, Stormy R</dc:creator>
  <cp:lastModifiedBy>Galehouse, Larry</cp:lastModifiedBy>
  <cp:revision>98</cp:revision>
  <dcterms:created xsi:type="dcterms:W3CDTF">2020-11-16T18:24:26Z</dcterms:created>
  <dcterms:modified xsi:type="dcterms:W3CDTF">2021-08-17T23:12:00Z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0x010100D2DAF20A673880459BD5AA3E626B26A9</vt:lpwstr>
  </property>
</Properties>
</file>